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88"/>
  </p:notesMasterIdLst>
  <p:sldIdLst>
    <p:sldId id="256" r:id="rId4"/>
    <p:sldId id="257" r:id="rId5"/>
    <p:sldId id="263" r:id="rId6"/>
    <p:sldId id="261" r:id="rId7"/>
    <p:sldId id="288" r:id="rId8"/>
    <p:sldId id="276" r:id="rId9"/>
    <p:sldId id="418" r:id="rId10"/>
    <p:sldId id="393" r:id="rId11"/>
    <p:sldId id="419" r:id="rId12"/>
    <p:sldId id="420" r:id="rId13"/>
    <p:sldId id="421" r:id="rId14"/>
    <p:sldId id="277" r:id="rId15"/>
    <p:sldId id="311" r:id="rId16"/>
    <p:sldId id="290" r:id="rId17"/>
    <p:sldId id="278" r:id="rId18"/>
    <p:sldId id="285" r:id="rId19"/>
    <p:sldId id="279" r:id="rId20"/>
    <p:sldId id="354" r:id="rId21"/>
    <p:sldId id="439" r:id="rId22"/>
    <p:sldId id="44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83" r:id="rId39"/>
    <p:sldId id="384" r:id="rId40"/>
    <p:sldId id="386" r:id="rId41"/>
    <p:sldId id="387" r:id="rId42"/>
    <p:sldId id="331" r:id="rId43"/>
    <p:sldId id="355" r:id="rId44"/>
    <p:sldId id="364" r:id="rId45"/>
    <p:sldId id="365" r:id="rId46"/>
    <p:sldId id="366" r:id="rId47"/>
    <p:sldId id="367" r:id="rId48"/>
    <p:sldId id="441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78" r:id="rId60"/>
    <p:sldId id="423" r:id="rId61"/>
    <p:sldId id="379" r:id="rId62"/>
    <p:sldId id="422" r:id="rId63"/>
    <p:sldId id="380" r:id="rId64"/>
    <p:sldId id="381" r:id="rId65"/>
    <p:sldId id="382" r:id="rId66"/>
    <p:sldId id="424" r:id="rId67"/>
    <p:sldId id="425" r:id="rId68"/>
    <p:sldId id="426" r:id="rId69"/>
    <p:sldId id="427" r:id="rId70"/>
    <p:sldId id="428" r:id="rId71"/>
    <p:sldId id="429" r:id="rId72"/>
    <p:sldId id="430" r:id="rId73"/>
    <p:sldId id="431" r:id="rId74"/>
    <p:sldId id="432" r:id="rId75"/>
    <p:sldId id="433" r:id="rId76"/>
    <p:sldId id="434" r:id="rId77"/>
    <p:sldId id="435" r:id="rId78"/>
    <p:sldId id="436" r:id="rId79"/>
    <p:sldId id="437" r:id="rId80"/>
    <p:sldId id="353" r:id="rId81"/>
    <p:sldId id="388" r:id="rId82"/>
    <p:sldId id="389" r:id="rId83"/>
    <p:sldId id="390" r:id="rId84"/>
    <p:sldId id="391" r:id="rId85"/>
    <p:sldId id="280" r:id="rId86"/>
    <p:sldId id="275" r:id="rId87"/>
  </p:sldIdLst>
  <p:sldSz cx="12241213" cy="6858000"/>
  <p:notesSz cx="6858000" cy="9144000"/>
  <p:embeddedFontLst>
    <p:embeddedFont>
      <p:font typeface="나눔바른고딕" panose="020B0600000101010101" charset="-127"/>
      <p:regular r:id="rId89"/>
      <p:bold r:id="rId90"/>
    </p:embeddedFont>
    <p:embeddedFont>
      <p:font typeface="HY강B" panose="02030600000101010101" pitchFamily="18" charset="-127"/>
      <p:regular r:id="rId91"/>
    </p:embeddedFont>
    <p:embeddedFont>
      <p:font typeface="맑은 고딕" panose="020B0503020000020004" pitchFamily="50" charset="-127"/>
      <p:regular r:id="rId92"/>
      <p:bold r:id="rId93"/>
    </p:embeddedFont>
    <p:embeddedFont>
      <p:font typeface="휴먼모음T" panose="02030504000101010101" pitchFamily="18" charset="-127"/>
      <p:regular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321C"/>
    <a:srgbClr val="201A02"/>
    <a:srgbClr val="715A38"/>
    <a:srgbClr val="F3D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1935" autoAdjust="0"/>
  </p:normalViewPr>
  <p:slideViewPr>
    <p:cSldViewPr>
      <p:cViewPr>
        <p:scale>
          <a:sx n="100" d="100"/>
          <a:sy n="100" d="100"/>
        </p:scale>
        <p:origin x="-1158" y="-234"/>
      </p:cViewPr>
      <p:guideLst>
        <p:guide orient="horz" pos="2160"/>
        <p:guide pos="3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font" Target="fonts/font2.fntdata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5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B7D8C-8A65-4822-B0B3-01D530E89530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69888" y="685800"/>
            <a:ext cx="611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B413E-765B-4876-941E-95ECB731E0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2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군집화를 통해 그룹을 분류하고 그룹에서 가장 가까운 유저의 데이터를 바탕으로 영화를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군집화를 통해 그룹을 분류하고 그룹에서 가장 가까운 유저의 데이터를 바탕으로 영화를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군집화를 통해 그룹을 분류하고 그룹에서 가장 가까운 유저의 데이터를 바탕으로 영화를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기준회원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비교할 회원인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회원의 영화를 다양한 경로로 가져온다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시청한 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조회한 영화 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중요도에 따라 영화에 가중치를 부여한다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영화에는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성향이 같은 것끼리 연산해 성향을 분석한다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회원의 성향분석의 평균을 구해서 해당회원과 비교한다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비교 값을 가지고 군집화를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같은 군집내의 다른 회원이 높은 </a:t>
            </a:r>
            <a:r>
              <a:rPr lang="ko-KR" altLang="en-US" dirty="0" err="1" smtClean="0"/>
              <a:t>별점을</a:t>
            </a:r>
            <a:r>
              <a:rPr lang="ko-KR" altLang="en-US" dirty="0" smtClean="0"/>
              <a:t> 부여한 영화를 출력해준다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기준회원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비교할 회원인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기준회원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비교할 회원인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53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8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8092" y="2130435"/>
            <a:ext cx="1040503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6183" y="3886200"/>
            <a:ext cx="85688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74880" y="274648"/>
            <a:ext cx="275427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12063" y="274648"/>
            <a:ext cx="80587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8092" y="2130435"/>
            <a:ext cx="1040503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6183" y="3886200"/>
            <a:ext cx="85688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6973" y="4406910"/>
            <a:ext cx="10405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6973" y="2906713"/>
            <a:ext cx="1040503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2062" y="1600206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22617" y="1600206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2061" y="1535113"/>
            <a:ext cx="540866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2061" y="2174875"/>
            <a:ext cx="540866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18367" y="1535113"/>
            <a:ext cx="54107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8367" y="2174875"/>
            <a:ext cx="54107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061" y="273050"/>
            <a:ext cx="40272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5975" y="273060"/>
            <a:ext cx="68431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12061" y="1435103"/>
            <a:ext cx="40272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9363" y="4800600"/>
            <a:ext cx="734472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9363" y="612775"/>
            <a:ext cx="734472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9363" y="5367338"/>
            <a:ext cx="7344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74880" y="274648"/>
            <a:ext cx="275427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12063" y="274648"/>
            <a:ext cx="80587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8092" y="2130435"/>
            <a:ext cx="1040503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6183" y="3886200"/>
            <a:ext cx="85688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6973" y="4406910"/>
            <a:ext cx="10405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6973" y="2906713"/>
            <a:ext cx="1040503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2062" y="1600206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22617" y="1600206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2061" y="1535113"/>
            <a:ext cx="540866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2061" y="2174875"/>
            <a:ext cx="540866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18367" y="1535113"/>
            <a:ext cx="54107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8367" y="2174875"/>
            <a:ext cx="54107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6973" y="4406910"/>
            <a:ext cx="10405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6973" y="2906713"/>
            <a:ext cx="1040503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061" y="273050"/>
            <a:ext cx="40272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5975" y="273060"/>
            <a:ext cx="68431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12061" y="1435103"/>
            <a:ext cx="40272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9363" y="4800600"/>
            <a:ext cx="734472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9363" y="612775"/>
            <a:ext cx="734472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9363" y="5367338"/>
            <a:ext cx="7344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74880" y="274648"/>
            <a:ext cx="275427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12063" y="274648"/>
            <a:ext cx="80587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2062" y="1600206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22617" y="1600206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2061" y="1535113"/>
            <a:ext cx="540866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2061" y="2174875"/>
            <a:ext cx="540866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18367" y="1535113"/>
            <a:ext cx="54107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8367" y="2174875"/>
            <a:ext cx="54107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061" y="273050"/>
            <a:ext cx="40272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5975" y="273060"/>
            <a:ext cx="68431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12061" y="1435103"/>
            <a:ext cx="40272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9363" y="4800600"/>
            <a:ext cx="734472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9363" y="612775"/>
            <a:ext cx="734472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9363" y="5367338"/>
            <a:ext cx="7344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2061" y="1600206"/>
            <a:ext cx="110170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2061" y="6356360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E5A7B-6CBC-46CA-8E46-98A210445BEC}" type="datetimeFigureOut">
              <a:rPr lang="ko-KR" altLang="en-US" smtClean="0"/>
              <a:pPr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82415" y="6356360"/>
            <a:ext cx="387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72870" y="6356360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2061" y="1600206"/>
            <a:ext cx="110170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2061" y="6356360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82415" y="6356360"/>
            <a:ext cx="387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72870" y="6356360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2061" y="1600206"/>
            <a:ext cx="110170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2061" y="6356360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82415" y="6356360"/>
            <a:ext cx="387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72870" y="6356360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gif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48965" y="2875812"/>
            <a:ext cx="5167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Middle</a:t>
            </a:r>
            <a:r>
              <a:rPr lang="en-US" altLang="ko-KR" sz="4000" b="1" kern="0" dirty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en-US" altLang="ko-KR" sz="4000" b="1" kern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바른고딕" pitchFamily="50" charset="-127"/>
                <a:ea typeface="나눔바른고딕" pitchFamily="50" charset="-127"/>
              </a:rPr>
              <a:t>Project</a:t>
            </a:r>
            <a:endParaRPr kumimoji="0" lang="en-US" altLang="ko-KR" sz="4000" b="1" i="0" u="none" strike="noStrike" kern="0" cap="none" spc="0" normalizeH="0" baseline="0" noProof="0" dirty="0" smtClean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>
            <a:off x="1" y="2708920"/>
            <a:ext cx="12241213" cy="864096"/>
          </a:xfrm>
          <a:prstGeom prst="bentConnector3">
            <a:avLst>
              <a:gd name="adj1" fmla="val 47778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361076" y="5712539"/>
            <a:ext cx="412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036390" y="5589250"/>
            <a:ext cx="4964508" cy="830997"/>
            <a:chOff x="5184068" y="5622339"/>
            <a:chExt cx="3708412" cy="830997"/>
          </a:xfrm>
        </p:grpSpPr>
        <p:sp>
          <p:nvSpPr>
            <p:cNvPr id="8" name="TextBox 7"/>
            <p:cNvSpPr txBox="1"/>
            <p:nvPr/>
          </p:nvSpPr>
          <p:spPr>
            <a:xfrm>
              <a:off x="5940152" y="5622339"/>
              <a:ext cx="2952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정진욱 김광명  </a:t>
              </a:r>
              <a:r>
                <a:rPr kumimoji="0" lang="ko-KR" altLang="en-US" sz="1600" b="0" i="0" u="none" strike="noStrike" kern="0" cap="none" spc="0" normalizeH="0" baseline="0" noProof="0" dirty="0" err="1" smtClean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이연수</a:t>
              </a:r>
              <a:r>
                <a:rPr kumimoji="0" lang="ko-KR" altLang="en-US" sz="1600" b="0" i="0" u="none" strike="noStrike" kern="0" cap="none" spc="0" normalizeH="0" baseline="0" noProof="0" dirty="0" smtClean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  최환석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kern="0" dirty="0" smtClean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latin typeface="나눔바른고딕" pitchFamily="50" charset="-127"/>
                  <a:ea typeface="나눔바른고딕" pitchFamily="50" charset="-127"/>
                </a:rPr>
                <a:t>신동준  김영훈 정규식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4068" y="5695435"/>
              <a:ext cx="8280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0" cap="none" spc="0" normalizeH="0" baseline="0" noProof="0" dirty="0" smtClean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A</a:t>
              </a:r>
              <a:r>
                <a:rPr kumimoji="0" lang="ko-KR" altLang="en-US" sz="2800" b="0" i="0" u="none" strike="noStrike" kern="0" cap="none" spc="0" normalizeH="0" baseline="0" noProof="0" dirty="0" smtClean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</a:rPr>
                <a:t>조</a:t>
              </a:r>
              <a:endParaRPr kumimoji="0" lang="en-US" altLang="ko-KR" sz="2800" b="0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기능분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석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40316" y="1052736"/>
            <a:ext cx="11760582" cy="5256584"/>
            <a:chOff x="899592" y="1529393"/>
            <a:chExt cx="7488832" cy="4419887"/>
          </a:xfrm>
        </p:grpSpPr>
        <p:sp>
          <p:nvSpPr>
            <p:cNvPr id="27" name="직사각형 26"/>
            <p:cNvSpPr/>
            <p:nvPr/>
          </p:nvSpPr>
          <p:spPr>
            <a:xfrm>
              <a:off x="899592" y="1909382"/>
              <a:ext cx="748883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2" y="1529393"/>
              <a:ext cx="227120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0976" y="1582126"/>
              <a:ext cx="2087052" cy="3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2. 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판</a:t>
              </a:r>
              <a:r>
                <a:rPr lang="ko-KR" altLang="en-US" b="1" dirty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권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 분석 알고리즘</a:t>
              </a:r>
              <a:endParaRPr lang="en-US" altLang="ko-KR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44542" y="2682786"/>
            <a:ext cx="55739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태그를 입력 받아 태그가 일치하는 영화를 가져온다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 영화를 결제한 회원의 수와 결제금액을 가져온다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태그가 일치하는 </a:t>
            </a:r>
            <a:r>
              <a:rPr lang="en-US" altLang="ko-KR" dirty="0" smtClean="0"/>
              <a:t>%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곱해서 모두 더한다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Ex)5</a:t>
            </a:r>
            <a:r>
              <a:rPr lang="ko-KR" altLang="en-US" dirty="0" smtClean="0"/>
              <a:t>개 태그 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일치는 시청 확률 </a:t>
            </a:r>
            <a:r>
              <a:rPr lang="en-US" altLang="ko-KR" dirty="0" smtClean="0"/>
              <a:t>0.8</a:t>
            </a:r>
            <a:endParaRPr lang="ko-KR" altLang="en-US" dirty="0"/>
          </a:p>
        </p:txBody>
      </p:sp>
      <p:pic>
        <p:nvPicPr>
          <p:cNvPr id="12" name="Picture 2" descr="C:\Users\KOSTA\Downloads\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2" y="1988840"/>
            <a:ext cx="4182726" cy="356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928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기능분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석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40316" y="1052736"/>
            <a:ext cx="11760582" cy="5256584"/>
            <a:chOff x="899592" y="1529393"/>
            <a:chExt cx="7488832" cy="4419887"/>
          </a:xfrm>
        </p:grpSpPr>
        <p:sp>
          <p:nvSpPr>
            <p:cNvPr id="27" name="직사각형 26"/>
            <p:cNvSpPr/>
            <p:nvPr/>
          </p:nvSpPr>
          <p:spPr>
            <a:xfrm>
              <a:off x="899592" y="1909382"/>
              <a:ext cx="748883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2" y="1529393"/>
              <a:ext cx="227120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2359" y="1582126"/>
              <a:ext cx="2087052" cy="3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en-US" altLang="ko-KR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수익</a:t>
              </a:r>
              <a:r>
                <a:rPr lang="ko-KR" altLang="en-US" b="1" dirty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률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 분석 알고리즘</a:t>
              </a:r>
              <a:endParaRPr lang="en-US" altLang="ko-KR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68678" y="2891326"/>
            <a:ext cx="4717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영화별</a:t>
            </a:r>
            <a:r>
              <a:rPr lang="ko-KR" altLang="en-US" dirty="0" smtClean="0"/>
              <a:t> 기간에 따른 매출을 가져온다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초기값으로 나누어 주어 계형을 일치시킨다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군집화를 통하여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비슷한 형태의 그래프로 매출을 예측한다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41" y="1646592"/>
            <a:ext cx="6221618" cy="444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190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한쪽 모서리가 둥근 사각형 33"/>
          <p:cNvSpPr/>
          <p:nvPr/>
        </p:nvSpPr>
        <p:spPr>
          <a:xfrm>
            <a:off x="5993803" y="2848476"/>
            <a:ext cx="3800677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85629" y="2898679"/>
            <a:ext cx="366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요구사</a:t>
            </a:r>
            <a:r>
              <a:rPr lang="ko-KR" altLang="en-US" sz="28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항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1" y="2852936"/>
            <a:ext cx="12241213" cy="576064"/>
          </a:xfrm>
          <a:prstGeom prst="bentConnector3">
            <a:avLst>
              <a:gd name="adj1" fmla="val 48989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2939466" y="2938007"/>
            <a:ext cx="3014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ko-KR" altLang="en-US" sz="28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983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요구사항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91" y="980728"/>
            <a:ext cx="9061432" cy="537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488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요구사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항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29" y="1340768"/>
            <a:ext cx="11160495" cy="441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18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한쪽 모서리가 둥근 사각형 33"/>
          <p:cNvSpPr/>
          <p:nvPr/>
        </p:nvSpPr>
        <p:spPr>
          <a:xfrm>
            <a:off x="5993803" y="2848476"/>
            <a:ext cx="3800677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85629" y="2898679"/>
            <a:ext cx="366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기술요소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1" y="2852936"/>
            <a:ext cx="12241213" cy="576064"/>
          </a:xfrm>
          <a:prstGeom prst="bentConnector3">
            <a:avLst>
              <a:gd name="adj1" fmla="val 48989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2939466" y="2938007"/>
            <a:ext cx="3014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04.</a:t>
            </a:r>
            <a:endParaRPr lang="ko-KR" altLang="en-US" sz="28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6068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기술요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04.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-10170685" y="1445134"/>
            <a:ext cx="9350625" cy="4159273"/>
            <a:chOff x="1115617" y="1340768"/>
            <a:chExt cx="6984775" cy="4159273"/>
          </a:xfrm>
        </p:grpSpPr>
        <p:sp>
          <p:nvSpPr>
            <p:cNvPr id="7" name="도넛 6"/>
            <p:cNvSpPr/>
            <p:nvPr/>
          </p:nvSpPr>
          <p:spPr>
            <a:xfrm>
              <a:off x="3075369" y="2602787"/>
              <a:ext cx="2160240" cy="2160240"/>
            </a:xfrm>
            <a:prstGeom prst="donut">
              <a:avLst>
                <a:gd name="adj" fmla="val 330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944515" y="3076329"/>
              <a:ext cx="432048" cy="432048"/>
              <a:chOff x="6228184" y="1700808"/>
              <a:chExt cx="720080" cy="72008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228184" y="1700808"/>
                <a:ext cx="720080" cy="72008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6404786" y="1880780"/>
                <a:ext cx="363220" cy="3632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277449" y="4288941"/>
              <a:ext cx="432048" cy="428780"/>
              <a:chOff x="6228184" y="1700808"/>
              <a:chExt cx="720080" cy="720080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6228184" y="1700808"/>
                <a:ext cx="720080" cy="72008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404786" y="1895721"/>
                <a:ext cx="363220" cy="3632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530098" y="4343129"/>
              <a:ext cx="432048" cy="432048"/>
              <a:chOff x="6228184" y="1700808"/>
              <a:chExt cx="720080" cy="720080"/>
            </a:xfrm>
            <a:solidFill>
              <a:schemeClr val="accent1"/>
            </a:solidFill>
          </p:grpSpPr>
          <p:sp>
            <p:nvSpPr>
              <p:cNvPr id="15" name="타원 14"/>
              <p:cNvSpPr/>
              <p:nvPr/>
            </p:nvSpPr>
            <p:spPr>
              <a:xfrm>
                <a:off x="6228184" y="1700808"/>
                <a:ext cx="720080" cy="720080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404786" y="1880780"/>
                <a:ext cx="363220" cy="363220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115617" y="2923586"/>
              <a:ext cx="1741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smtClean="0">
                  <a:ln>
                    <a:solidFill>
                      <a:srgbClr val="FFC000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소켓</a:t>
              </a:r>
              <a:endParaRPr lang="en-US" altLang="ko-KR" sz="48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69101" y="4621288"/>
              <a:ext cx="15751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 smtClean="0">
                  <a:ln>
                    <a:solidFill>
                      <a:srgbClr val="F3321C">
                        <a:alpha val="30000"/>
                      </a:srgbClr>
                    </a:solidFill>
                  </a:ln>
                  <a:solidFill>
                    <a:schemeClr val="accent1"/>
                  </a:solidFill>
                  <a:latin typeface="나눔바른고딕" pitchFamily="50" charset="-127"/>
                  <a:ea typeface="나눔바른고딕" pitchFamily="50" charset="-127"/>
                </a:rPr>
                <a:t>I/O</a:t>
              </a:r>
              <a:endParaRPr lang="en-US" altLang="ko-KR" sz="4800" dirty="0">
                <a:ln>
                  <a:solidFill>
                    <a:srgbClr val="F3321C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62448" y="3475848"/>
              <a:ext cx="11860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mtClean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201A02"/>
                  </a:solidFill>
                  <a:latin typeface="나눔바른고딕" pitchFamily="50" charset="-127"/>
                  <a:ea typeface="나눔바른고딕" pitchFamily="50" charset="-127"/>
                </a:rPr>
                <a:t>기술요</a:t>
              </a:r>
              <a:r>
                <a:rPr lang="ko-KR" altLang="en-US" sz="2000" b="1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srgbClr val="201A02"/>
                  </a:solidFill>
                  <a:latin typeface="나눔바른고딕" pitchFamily="50" charset="-127"/>
                  <a:ea typeface="나눔바른고딕" pitchFamily="50" charset="-127"/>
                </a:rPr>
                <a:t>소</a:t>
              </a:r>
              <a:endParaRPr lang="en-US" altLang="ko-KR" sz="20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869101" y="3076329"/>
              <a:ext cx="432048" cy="432048"/>
              <a:chOff x="6228184" y="1700808"/>
              <a:chExt cx="720080" cy="720080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6228184" y="1700808"/>
                <a:ext cx="720080" cy="720080"/>
              </a:xfrm>
              <a:prstGeom prst="ellipse">
                <a:avLst/>
              </a:prstGeom>
              <a:solidFill>
                <a:srgbClr val="F332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6404786" y="1880780"/>
                <a:ext cx="363220" cy="3632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508104" y="2693774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 smtClean="0">
                  <a:ln>
                    <a:solidFill>
                      <a:srgbClr val="F3321C">
                        <a:alpha val="30000"/>
                      </a:srgbClr>
                    </a:solidFill>
                  </a:ln>
                  <a:solidFill>
                    <a:srgbClr val="F3321C"/>
                  </a:solidFill>
                  <a:latin typeface="나눔바른고딕" pitchFamily="50" charset="-127"/>
                  <a:ea typeface="나눔바른고딕" pitchFamily="50" charset="-127"/>
                </a:rPr>
                <a:t>네트워</a:t>
              </a:r>
              <a:r>
                <a:rPr lang="ko-KR" altLang="en-US" sz="4800" b="1" dirty="0">
                  <a:ln>
                    <a:solidFill>
                      <a:srgbClr val="F3321C">
                        <a:alpha val="30000"/>
                      </a:srgbClr>
                    </a:solidFill>
                  </a:ln>
                  <a:solidFill>
                    <a:srgbClr val="F3321C"/>
                  </a:solidFill>
                  <a:latin typeface="나눔바른고딕" pitchFamily="50" charset="-127"/>
                  <a:ea typeface="나눔바른고딕" pitchFamily="50" charset="-127"/>
                </a:rPr>
                <a:t>크</a:t>
              </a:r>
              <a:endParaRPr lang="en-US" altLang="ko-KR" sz="4800" b="1" dirty="0">
                <a:ln>
                  <a:solidFill>
                    <a:srgbClr val="F3321C">
                      <a:alpha val="30000"/>
                    </a:srgbClr>
                  </a:solidFill>
                </a:ln>
                <a:solidFill>
                  <a:srgbClr val="F3321C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04822" y="4669044"/>
              <a:ext cx="1818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err="1" smtClean="0">
                  <a:ln>
                    <a:solidFill>
                      <a:srgbClr val="FFC00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스레드</a:t>
              </a:r>
              <a:endParaRPr lang="en-US" altLang="ko-KR" sz="48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4633579" y="4451112"/>
              <a:ext cx="214846" cy="2179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3947213" y="2349247"/>
              <a:ext cx="432048" cy="432048"/>
              <a:chOff x="6228184" y="1700808"/>
              <a:chExt cx="720080" cy="720080"/>
            </a:xfrm>
            <a:solidFill>
              <a:srgbClr val="7030A0"/>
            </a:solidFill>
          </p:grpSpPr>
          <p:sp>
            <p:nvSpPr>
              <p:cNvPr id="31" name="타원 30"/>
              <p:cNvSpPr/>
              <p:nvPr/>
            </p:nvSpPr>
            <p:spPr>
              <a:xfrm>
                <a:off x="6228184" y="1700808"/>
                <a:ext cx="720080" cy="720080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404786" y="1880780"/>
                <a:ext cx="363220" cy="363220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194492" y="1340768"/>
              <a:ext cx="1968202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 smtClean="0">
                  <a:ln>
                    <a:solidFill>
                      <a:srgbClr val="F3321C">
                        <a:alpha val="30000"/>
                      </a:srgbClr>
                    </a:solidFill>
                  </a:ln>
                  <a:solidFill>
                    <a:srgbClr val="7030A0"/>
                  </a:solidFill>
                  <a:latin typeface="나눔바른고딕" pitchFamily="50" charset="-127"/>
                  <a:ea typeface="나눔바른고딕" pitchFamily="50" charset="-127"/>
                </a:rPr>
                <a:t>JSON</a:t>
              </a:r>
              <a:endParaRPr lang="en-US" altLang="ko-KR" sz="4800" dirty="0">
                <a:ln>
                  <a:solidFill>
                    <a:srgbClr val="F3321C">
                      <a:alpha val="30000"/>
                    </a:srgbClr>
                  </a:solidFill>
                </a:ln>
                <a:solidFill>
                  <a:srgbClr val="7030A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050694" y="2457230"/>
              <a:ext cx="214846" cy="2179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20658"/>
              </p:ext>
            </p:extLst>
          </p:nvPr>
        </p:nvGraphicFramePr>
        <p:xfrm>
          <a:off x="1167257" y="1052744"/>
          <a:ext cx="9906698" cy="5262398"/>
        </p:xfrm>
        <a:graphic>
          <a:graphicData uri="http://schemas.openxmlformats.org/drawingml/2006/table">
            <a:tbl>
              <a:tblPr/>
              <a:tblGrid>
                <a:gridCol w="3076718"/>
                <a:gridCol w="1030944"/>
                <a:gridCol w="966506"/>
                <a:gridCol w="966506"/>
                <a:gridCol w="966506"/>
                <a:gridCol w="966506"/>
                <a:gridCol w="966506"/>
                <a:gridCol w="966506"/>
              </a:tblGrid>
              <a:tr h="284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</a:rPr>
                        <a:t>구현 기술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정진욱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이연수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최환석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정규식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김광명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신동준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김영훈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99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898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Oracle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E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Basic Query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E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200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7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Sub-query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006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D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0D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800D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0D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0D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Procedure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Function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A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Trigger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A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Transaction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200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Spring MVC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E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File Upload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poi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Restful api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6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0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Interceptor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6E1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5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Chart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5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E05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5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5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Jsoup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321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6E1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97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AOP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321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97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E097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97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97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MyBatis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E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0A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Result Map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0A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A00A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0A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0A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Dynamic Query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JS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E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2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Ajax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2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4072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2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2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Json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jstl( core..etc)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69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Algorithms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E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3030"/>
                    </a:solidFill>
                  </a:tcPr>
                </a:tc>
              </a:tr>
              <a:tr h="14207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</a:rPr>
                        <a:t>알고리즘 설명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800">
                          <a:effectLst/>
                        </a:rPr>
                        <a:t>대상과 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자신의 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거리를 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구해주는 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알고리즘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 dirty="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800">
                        <a:effectLst/>
                      </a:endParaRP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군집화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날짜정렬 알고리즘 </a:t>
                      </a: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+ 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추천알고리즘</a:t>
                      </a:r>
                    </a:p>
                  </a:txBody>
                  <a:tcPr marL="12742" marR="12742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813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한쪽 모서리가 둥근 사각형 33"/>
          <p:cNvSpPr/>
          <p:nvPr/>
        </p:nvSpPr>
        <p:spPr>
          <a:xfrm>
            <a:off x="5993803" y="2848476"/>
            <a:ext cx="3800677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62788" y="2898679"/>
            <a:ext cx="3917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개별 담당 모듈 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1" y="2852936"/>
            <a:ext cx="12241213" cy="576064"/>
          </a:xfrm>
          <a:prstGeom prst="bentConnector3">
            <a:avLst>
              <a:gd name="adj1" fmla="val 48989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2939466" y="2938007"/>
            <a:ext cx="3014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ko-KR" altLang="en-US" sz="28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687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296403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32995" y="1168008"/>
            <a:ext cx="8439939" cy="4904185"/>
            <a:chOff x="613745" y="1168008"/>
            <a:chExt cx="9736557" cy="4904185"/>
          </a:xfrm>
        </p:grpSpPr>
        <p:sp>
          <p:nvSpPr>
            <p:cNvPr id="8" name="직사각형 7"/>
            <p:cNvSpPr/>
            <p:nvPr/>
          </p:nvSpPr>
          <p:spPr>
            <a:xfrm>
              <a:off x="758299" y="1568700"/>
              <a:ext cx="4570960" cy="4503493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58299" y="1175649"/>
              <a:ext cx="4570960" cy="42121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6070" y="1195504"/>
              <a:ext cx="386631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유저 메인 페이지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121487" y="2068071"/>
              <a:ext cx="893359" cy="13465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779342" y="1168008"/>
              <a:ext cx="4570960" cy="4896544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5004669" y="5504144"/>
              <a:ext cx="1010178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923824" y="5248118"/>
              <a:ext cx="4051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유사도가 높은 유저의 리스트를 </a:t>
              </a:r>
              <a:r>
                <a:rPr lang="ko-KR" altLang="en-US" sz="140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추천해줌 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842809" y="4948396"/>
              <a:ext cx="333031" cy="85527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69955" y="1978361"/>
              <a:ext cx="3934714" cy="224759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79342" y="1178366"/>
              <a:ext cx="4570960" cy="42121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31666" y="1187863"/>
              <a:ext cx="386631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613745" y="2596253"/>
              <a:ext cx="4570960" cy="10118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5400000">
              <a:off x="6394317" y="2030181"/>
              <a:ext cx="230840" cy="102710"/>
            </a:xfrm>
            <a:prstGeom prst="triangle">
              <a:avLst/>
            </a:prstGeom>
            <a:solidFill>
              <a:srgbClr val="201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6394317" y="3749591"/>
              <a:ext cx="230840" cy="102710"/>
            </a:xfrm>
            <a:prstGeom prst="triangle">
              <a:avLst/>
            </a:prstGeom>
            <a:solidFill>
              <a:srgbClr val="201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668591" y="1966116"/>
              <a:ext cx="774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poi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49856" y="3616280"/>
              <a:ext cx="141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알고리즘</a:t>
              </a:r>
              <a:endParaRPr lang="ko-KR" altLang="en-US" dirty="0"/>
            </a:p>
          </p:txBody>
        </p:sp>
      </p:grpSp>
      <p:pic>
        <p:nvPicPr>
          <p:cNvPr id="1026" name="Picture 2" descr="C:\Users\kosta\Desktop\list알고리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002" y="1687139"/>
            <a:ext cx="4942998" cy="507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135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296403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32995" y="1168008"/>
            <a:ext cx="8439939" cy="4904185"/>
            <a:chOff x="613745" y="1168008"/>
            <a:chExt cx="9736557" cy="4904185"/>
          </a:xfrm>
        </p:grpSpPr>
        <p:sp>
          <p:nvSpPr>
            <p:cNvPr id="8" name="직사각형 7"/>
            <p:cNvSpPr/>
            <p:nvPr/>
          </p:nvSpPr>
          <p:spPr>
            <a:xfrm>
              <a:off x="758299" y="1568700"/>
              <a:ext cx="4570960" cy="4503493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58299" y="1175649"/>
              <a:ext cx="4570960" cy="42121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6070" y="1195504"/>
              <a:ext cx="386631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유저 메인 페이지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121487" y="2068071"/>
              <a:ext cx="893359" cy="13465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779342" y="1168008"/>
              <a:ext cx="4570960" cy="4896544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5004669" y="5504144"/>
              <a:ext cx="1010178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923824" y="5248118"/>
              <a:ext cx="4051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유사도가 높은 유저의 리스트를 </a:t>
              </a:r>
              <a:r>
                <a:rPr lang="ko-KR" altLang="en-US" sz="140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추천해줌 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842809" y="4948396"/>
              <a:ext cx="333031" cy="85527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69955" y="1978361"/>
              <a:ext cx="3934714" cy="224759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79342" y="1178366"/>
              <a:ext cx="4570960" cy="42121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31666" y="1187863"/>
              <a:ext cx="386631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613745" y="2596253"/>
              <a:ext cx="4570960" cy="10118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5400000">
              <a:off x="6394317" y="2030181"/>
              <a:ext cx="230840" cy="102710"/>
            </a:xfrm>
            <a:prstGeom prst="triangle">
              <a:avLst/>
            </a:prstGeom>
            <a:solidFill>
              <a:srgbClr val="201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6394317" y="3749591"/>
              <a:ext cx="230840" cy="102710"/>
            </a:xfrm>
            <a:prstGeom prst="triangle">
              <a:avLst/>
            </a:prstGeom>
            <a:solidFill>
              <a:srgbClr val="201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668591" y="1966116"/>
              <a:ext cx="774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poi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49856" y="3616280"/>
              <a:ext cx="141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알고리즘</a:t>
              </a:r>
              <a:endParaRPr lang="ko-KR" altLang="en-US" dirty="0"/>
            </a:p>
          </p:txBody>
        </p:sp>
      </p:grpSp>
      <p:pic>
        <p:nvPicPr>
          <p:cNvPr id="1027" name="Picture 3" descr="C:\Users\kosta\Desktop\dist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33" y="2473376"/>
            <a:ext cx="4172102" cy="35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13598" y="2012290"/>
            <a:ext cx="155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거리구하기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571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947274" y="3668456"/>
            <a:ext cx="10331952" cy="48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722307" y="3211256"/>
            <a:ext cx="1224121" cy="914400"/>
          </a:xfrm>
          <a:prstGeom prst="ellipse">
            <a:avLst/>
          </a:prstGeom>
          <a:solidFill>
            <a:srgbClr val="201A0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77624" y="3211259"/>
            <a:ext cx="1224121" cy="914400"/>
          </a:xfrm>
          <a:prstGeom prst="ellipse">
            <a:avLst/>
          </a:prstGeom>
          <a:solidFill>
            <a:srgbClr val="201A0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476535" y="3211254"/>
            <a:ext cx="1224121" cy="914400"/>
          </a:xfrm>
          <a:prstGeom prst="ellipse">
            <a:avLst/>
          </a:prstGeom>
          <a:solidFill>
            <a:srgbClr val="201A0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5270" y="3409836"/>
            <a:ext cx="74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30359" y="3409836"/>
            <a:ext cx="115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기능분석 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19968" y="3429000"/>
            <a:ext cx="118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요구사항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72038" y="1340768"/>
            <a:ext cx="366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Index   </a:t>
            </a:r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꺾인 연결선 31"/>
          <p:cNvCxnSpPr/>
          <p:nvPr/>
        </p:nvCxnSpPr>
        <p:spPr>
          <a:xfrm>
            <a:off x="1" y="1340768"/>
            <a:ext cx="12241213" cy="516596"/>
          </a:xfrm>
          <a:prstGeom prst="bentConnector3">
            <a:avLst>
              <a:gd name="adj1" fmla="val 51251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7" name="타원 26"/>
          <p:cNvSpPr/>
          <p:nvPr/>
        </p:nvSpPr>
        <p:spPr>
          <a:xfrm>
            <a:off x="6398603" y="3211254"/>
            <a:ext cx="1224121" cy="914400"/>
          </a:xfrm>
          <a:prstGeom prst="ellipse">
            <a:avLst/>
          </a:prstGeom>
          <a:solidFill>
            <a:srgbClr val="201A0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335" y="3409836"/>
            <a:ext cx="111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04.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기술요소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326569" y="3211252"/>
            <a:ext cx="1224121" cy="914400"/>
          </a:xfrm>
          <a:prstGeom prst="ellipse">
            <a:avLst/>
          </a:prstGeom>
          <a:solidFill>
            <a:srgbClr val="201A0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40425" y="3122969"/>
            <a:ext cx="1212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개별 담당 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모듈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254532" y="3211256"/>
            <a:ext cx="1224121" cy="914400"/>
          </a:xfrm>
          <a:prstGeom prst="ellipse">
            <a:avLst/>
          </a:prstGeom>
          <a:solidFill>
            <a:srgbClr val="201A0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07185" y="3429000"/>
            <a:ext cx="772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06.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296403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KOSTA\Downloads\검색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33" y="1072158"/>
            <a:ext cx="3878264" cy="50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KOSTA\Downloads\검색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73" y="1052736"/>
            <a:ext cx="4040095" cy="54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OSTA\Downloads\검색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" y="1052736"/>
            <a:ext cx="432048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086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8" y="1767177"/>
            <a:ext cx="7352084" cy="475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7957" y="1176992"/>
            <a:ext cx="23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1" dirty="0">
                <a:solidFill>
                  <a:srgbClr val="000000"/>
                </a:solidFill>
                <a:latin typeface="Arial"/>
              </a:rPr>
              <a:t>Basic Query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140" y="862522"/>
            <a:ext cx="6174239" cy="292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06" y="3593339"/>
            <a:ext cx="4474096" cy="272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43942" y="4077072"/>
            <a:ext cx="6840760" cy="72008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3942" y="4956049"/>
            <a:ext cx="6840760" cy="136270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stCxn id="4" idx="0"/>
          </p:cNvCxnSpPr>
          <p:nvPr/>
        </p:nvCxnSpPr>
        <p:spPr>
          <a:xfrm rot="5400000" flipH="1" flipV="1">
            <a:off x="4950476" y="458670"/>
            <a:ext cx="2232248" cy="50045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>
            <a:stCxn id="16" idx="5"/>
          </p:cNvCxnSpPr>
          <p:nvPr/>
        </p:nvCxnSpPr>
        <p:spPr>
          <a:xfrm rot="5400000" flipH="1" flipV="1">
            <a:off x="6434846" y="4705242"/>
            <a:ext cx="962001" cy="1865902"/>
          </a:xfrm>
          <a:prstGeom prst="curvedConnector4">
            <a:avLst>
              <a:gd name="adj1" fmla="val -23763"/>
              <a:gd name="adj2" fmla="val 768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69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6523" y="1548857"/>
            <a:ext cx="276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1" dirty="0" smtClean="0">
                <a:solidFill>
                  <a:srgbClr val="000000"/>
                </a:solidFill>
                <a:latin typeface="Arial"/>
              </a:rPr>
              <a:t>Join &amp; Sub-query</a:t>
            </a:r>
            <a:endParaRPr lang="en-US" altLang="ko-KR" b="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rot="16200000" flipH="1">
            <a:off x="4742577" y="3088777"/>
            <a:ext cx="2222307" cy="236996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734" y="836712"/>
            <a:ext cx="4671443" cy="565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5867"/>
            <a:ext cx="10325810" cy="121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-51003" y="2060848"/>
            <a:ext cx="9202320" cy="179250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3400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34" y="476672"/>
            <a:ext cx="4544896" cy="41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36029" y="1062755"/>
            <a:ext cx="36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1" dirty="0" smtClean="0">
                <a:solidFill>
                  <a:srgbClr val="000000"/>
                </a:solidFill>
                <a:latin typeface="Arial"/>
              </a:rPr>
              <a:t>View &amp; </a:t>
            </a:r>
            <a:r>
              <a:rPr lang="en-US" altLang="ko-KR" b="1" dirty="0" err="1" smtClean="0">
                <a:solidFill>
                  <a:srgbClr val="000000"/>
                </a:solidFill>
                <a:latin typeface="Arial"/>
              </a:rPr>
              <a:t>RestController</a:t>
            </a:r>
            <a:r>
              <a:rPr lang="en-US" altLang="ko-KR" b="1" dirty="0" smtClean="0">
                <a:solidFill>
                  <a:srgbClr val="000000"/>
                </a:solidFill>
                <a:latin typeface="Arial"/>
              </a:rPr>
              <a:t> &amp; Chart</a:t>
            </a:r>
            <a:endParaRPr lang="en-US" altLang="ko-KR" b="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704782" y="3789040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" y="1556792"/>
            <a:ext cx="6912768" cy="252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" y="4077073"/>
            <a:ext cx="3772698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84" y="4077073"/>
            <a:ext cx="4415259" cy="238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575991" y="1700808"/>
            <a:ext cx="6624736" cy="227902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878" y="3478629"/>
            <a:ext cx="3538499" cy="323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구부러진 연결선 8"/>
          <p:cNvCxnSpPr/>
          <p:nvPr/>
        </p:nvCxnSpPr>
        <p:spPr>
          <a:xfrm>
            <a:off x="6840686" y="3933056"/>
            <a:ext cx="2375765" cy="110599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12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" y="1644377"/>
            <a:ext cx="7169853" cy="480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7957" y="1176992"/>
            <a:ext cx="23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1" dirty="0" err="1" smtClean="0">
                <a:solidFill>
                  <a:srgbClr val="000000"/>
                </a:solidFill>
                <a:latin typeface="Arial"/>
              </a:rPr>
              <a:t>Jsoup</a:t>
            </a:r>
            <a:endParaRPr lang="en-US" altLang="ko-KR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11" y="511629"/>
            <a:ext cx="3051844" cy="297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742" y="2852936"/>
            <a:ext cx="4175713" cy="379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99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4085" y="1176992"/>
            <a:ext cx="23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1" dirty="0">
                <a:solidFill>
                  <a:srgbClr val="000000"/>
                </a:solidFill>
                <a:latin typeface="Arial"/>
              </a:rPr>
              <a:t>Dynamic </a:t>
            </a:r>
            <a:r>
              <a:rPr lang="en-US" altLang="ko-KR" b="1" dirty="0" smtClean="0">
                <a:solidFill>
                  <a:srgbClr val="000000"/>
                </a:solidFill>
                <a:latin typeface="Arial"/>
              </a:rPr>
              <a:t>Query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0808"/>
            <a:ext cx="88296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" y="3308697"/>
            <a:ext cx="5144332" cy="301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10" y="2410420"/>
            <a:ext cx="4891837" cy="415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5242045" y="4293096"/>
            <a:ext cx="17426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54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8831" y="1196752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b="1" dirty="0" smtClean="0"/>
              <a:t>Ajax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</a:p>
          <a:p>
            <a:pPr fontAlgn="ctr"/>
            <a:r>
              <a:rPr lang="en-US" altLang="ko-KR" b="1" dirty="0" err="1" smtClean="0"/>
              <a:t>Json</a:t>
            </a:r>
            <a:r>
              <a:rPr lang="en-US" altLang="ko-KR" b="1" dirty="0" smtClean="0"/>
              <a:t> &amp; </a:t>
            </a:r>
          </a:p>
          <a:p>
            <a:pPr fontAlgn="ctr"/>
            <a:r>
              <a:rPr lang="en-US" altLang="ko-KR" b="1" dirty="0" err="1" smtClean="0"/>
              <a:t>jstl</a:t>
            </a:r>
            <a:endParaRPr lang="ko-KR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82" y="851307"/>
            <a:ext cx="5686545" cy="274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60" y="3835601"/>
            <a:ext cx="3989999" cy="263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90" y="889785"/>
            <a:ext cx="3902055" cy="29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50" y="3563820"/>
            <a:ext cx="4575097" cy="321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281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3942" y="1115452"/>
            <a:ext cx="23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1" dirty="0" smtClean="0">
                <a:solidFill>
                  <a:srgbClr val="000000"/>
                </a:solidFill>
                <a:latin typeface="Arial"/>
              </a:rPr>
              <a:t>AOP</a:t>
            </a:r>
            <a:endParaRPr lang="en-US" altLang="ko-KR" b="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4536430" y="1631909"/>
            <a:ext cx="2082579" cy="6480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67" y="1631909"/>
            <a:ext cx="26670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10" y="870463"/>
            <a:ext cx="5011720" cy="56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3" y="3745022"/>
            <a:ext cx="6803057" cy="218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40486" y="158661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513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25" y="1484784"/>
            <a:ext cx="10736418" cy="482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4124" y="1012086"/>
            <a:ext cx="233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User MYPAGE MAIN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4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유저 마이 페이지 </a:t>
              </a:r>
              <a:r>
                <a:rPr lang="en-US" altLang="ko-KR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– </a:t>
              </a:r>
              <a:r>
                <a:rPr lang="ko-KR" altLang="en-US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나의 인생영화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469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유저가 영화 상세페이지에서 설정한 인생영화 목록을 출력  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3" y="1695760"/>
            <a:ext cx="4492239" cy="165310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669291" y="1935285"/>
            <a:ext cx="4051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JSTL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669292" y="3068960"/>
            <a:ext cx="4051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resultMap,Join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671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한쪽 모서리가 둥근 사각형 33"/>
          <p:cNvSpPr/>
          <p:nvPr/>
        </p:nvSpPr>
        <p:spPr>
          <a:xfrm>
            <a:off x="5993803" y="2848476"/>
            <a:ext cx="3800677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85629" y="2898679"/>
            <a:ext cx="366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1" y="2852936"/>
            <a:ext cx="12241213" cy="576064"/>
          </a:xfrm>
          <a:prstGeom prst="bentConnector3">
            <a:avLst>
              <a:gd name="adj1" fmla="val 48989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2939466" y="2938007"/>
            <a:ext cx="3014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  <a:endParaRPr lang="ko-KR" altLang="en-US" sz="28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38" y="6266039"/>
            <a:ext cx="12239776" cy="593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 sz="40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endParaRPr lang="ko-KR" altLang="en-US" sz="4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68" y="3063747"/>
            <a:ext cx="4165232" cy="2448831"/>
          </a:xfrm>
          <a:prstGeom prst="rect">
            <a:avLst/>
          </a:prstGeom>
        </p:spPr>
      </p:pic>
      <p:pic>
        <p:nvPicPr>
          <p:cNvPr id="28" name="Picture 2" descr="C:\Users\KOSTA\Desktop\Project data\2.중간프로젝트\ppt 관련 스크린샷\myrank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3" y="3063747"/>
            <a:ext cx="3317762" cy="16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KOSTA\Desktop\Project data\2.중간프로젝트\ppt 관련 스크린샷\myrank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25" y="3063747"/>
            <a:ext cx="3393752" cy="4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KOSTA\Desktop\Project data\2.중간프로젝트\ppt 관련 스크린샷\myrank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33" y="3735286"/>
            <a:ext cx="4787314" cy="19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꺾인 연결선 30"/>
          <p:cNvCxnSpPr/>
          <p:nvPr/>
        </p:nvCxnSpPr>
        <p:spPr>
          <a:xfrm rot="5400000" flipH="1" flipV="1">
            <a:off x="3130727" y="3554102"/>
            <a:ext cx="786890" cy="425122"/>
          </a:xfrm>
          <a:prstGeom prst="bentConnector3">
            <a:avLst>
              <a:gd name="adj1" fmla="val 855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5394101" y="3385140"/>
            <a:ext cx="0" cy="350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4" y="1175222"/>
            <a:ext cx="4815226" cy="17719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94101" y="1386617"/>
            <a:ext cx="5507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뷰</a:t>
            </a:r>
            <a:r>
              <a:rPr lang="en-US" altLang="ko-KR" smtClean="0"/>
              <a:t> </a:t>
            </a:r>
            <a:r>
              <a:rPr lang="ko-KR" altLang="en-US" smtClean="0"/>
              <a:t>부분에서 </a:t>
            </a:r>
            <a:r>
              <a:rPr lang="en-US" altLang="ko-KR" smtClean="0"/>
              <a:t>EL</a:t>
            </a:r>
            <a:r>
              <a:rPr lang="ko-KR" altLang="en-US" smtClean="0"/>
              <a:t>문을 사용해서 조건을 부여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설정한 값이 없으면 메시지가 출력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err="1"/>
              <a:t>resultMap</a:t>
            </a:r>
            <a:r>
              <a:rPr lang="ko-KR" altLang="en-US"/>
              <a:t>과 </a:t>
            </a:r>
            <a:r>
              <a:rPr lang="en-US" altLang="ko-KR"/>
              <a:t>join</a:t>
            </a:r>
            <a:r>
              <a:rPr lang="ko-KR" altLang="en-US"/>
              <a:t>을 사용하여 데이터를 처리</a:t>
            </a:r>
          </a:p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71849" y="4160108"/>
            <a:ext cx="3116806" cy="128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/>
          <p:nvPr/>
        </p:nvCxnSpPr>
        <p:spPr>
          <a:xfrm rot="10800000">
            <a:off x="1548714" y="4514336"/>
            <a:ext cx="2084172" cy="17696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27" idx="2"/>
          </p:cNvCxnSpPr>
          <p:nvPr/>
        </p:nvCxnSpPr>
        <p:spPr>
          <a:xfrm>
            <a:off x="1356837" y="4602820"/>
            <a:ext cx="8752547" cy="909758"/>
          </a:xfrm>
          <a:prstGeom prst="bentConnector4">
            <a:avLst>
              <a:gd name="adj1" fmla="val -109"/>
              <a:gd name="adj2" fmla="val 12512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697225" y="3063746"/>
            <a:ext cx="3576786" cy="309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126778" y="30921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1</a:t>
            </a:r>
            <a:endParaRPr lang="ko-KR" altLang="en-US" b="1"/>
          </a:p>
        </p:txBody>
      </p:sp>
      <p:sp>
        <p:nvSpPr>
          <p:cNvPr id="40" name="TextBox 39"/>
          <p:cNvSpPr txBox="1"/>
          <p:nvPr/>
        </p:nvSpPr>
        <p:spPr>
          <a:xfrm>
            <a:off x="4986330" y="34896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2</a:t>
            </a:r>
            <a:endParaRPr lang="ko-KR" altLang="en-US" b="1"/>
          </a:p>
        </p:txBody>
      </p:sp>
      <p:sp>
        <p:nvSpPr>
          <p:cNvPr id="41" name="TextBox 40"/>
          <p:cNvSpPr txBox="1"/>
          <p:nvPr/>
        </p:nvSpPr>
        <p:spPr>
          <a:xfrm>
            <a:off x="2139737" y="46028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3</a:t>
            </a:r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10213050" y="56469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4</a:t>
            </a:r>
            <a:endParaRPr lang="ko-KR" altLang="en-US" b="1"/>
          </a:p>
        </p:txBody>
      </p:sp>
      <p:sp>
        <p:nvSpPr>
          <p:cNvPr id="43" name="TextBox 42"/>
          <p:cNvSpPr txBox="1"/>
          <p:nvPr/>
        </p:nvSpPr>
        <p:spPr>
          <a:xfrm>
            <a:off x="-41191" y="635158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</a:rPr>
              <a:t>동작순서</a:t>
            </a:r>
            <a:r>
              <a:rPr lang="en-US" altLang="ko-KR" sz="2000" b="1" smtClean="0">
                <a:solidFill>
                  <a:schemeClr val="bg1"/>
                </a:solidFill>
              </a:rPr>
              <a:t>: </a:t>
            </a:r>
            <a:r>
              <a:rPr lang="en-US" altLang="ko-KR" sz="1400" smtClean="0">
                <a:solidFill>
                  <a:schemeClr val="bg1"/>
                </a:solidFill>
              </a:rPr>
              <a:t>Client -&gt; index.jsp  -&gt;  MyController  -&gt;  UserInfoDao  -&gt;  userInfo.xml  -&gt;  MyPageController  -&gt;  userMyPageMain.jsp</a:t>
            </a:r>
          </a:p>
          <a:p>
            <a:endParaRPr lang="ko-KR" altLang="en-US" sz="1200"/>
          </a:p>
        </p:txBody>
      </p:sp>
      <p:sp>
        <p:nvSpPr>
          <p:cNvPr id="44" name="직사각형 43"/>
          <p:cNvSpPr/>
          <p:nvPr/>
        </p:nvSpPr>
        <p:spPr>
          <a:xfrm>
            <a:off x="255373" y="4407682"/>
            <a:ext cx="1293339" cy="2133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0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재생목록 </a:t>
              </a:r>
              <a:r>
                <a:rPr lang="en-US" altLang="ko-KR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-&gt; </a:t>
              </a:r>
              <a:r>
                <a:rPr lang="ko-KR" altLang="en-US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플레이 리스트 페이지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1" y="1862881"/>
            <a:ext cx="4513167" cy="252075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117743" y="5421621"/>
            <a:ext cx="4051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플레이리스트에 추가할 영상 검색</a:t>
            </a:r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추가</a:t>
            </a:r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76790" y="1973219"/>
            <a:ext cx="4051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AOP(</a:t>
            </a:r>
            <a:r>
              <a:rPr lang="ko-KR" altLang="en-US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검색로그</a:t>
            </a:r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60674" y="3079552"/>
            <a:ext cx="4051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resultMap,subQuery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60673" y="4223814"/>
            <a:ext cx="4051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Ajax,Json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399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1845" y="1073020"/>
            <a:ext cx="21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AOP </a:t>
            </a:r>
            <a:r>
              <a:rPr lang="ko-KR" altLang="en-US" smtClean="0"/>
              <a:t>저장되는 부분</a:t>
            </a:r>
            <a:endParaRPr lang="en-US" altLang="ko-KR" smtClean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3020"/>
            <a:ext cx="4190999" cy="2340817"/>
          </a:xfrm>
          <a:prstGeom prst="rect">
            <a:avLst/>
          </a:prstGeom>
        </p:spPr>
      </p:pic>
      <p:pic>
        <p:nvPicPr>
          <p:cNvPr id="46" name="Picture 2" descr="C:\Users\KOSTA\Desktop\Project data\2.중간프로젝트\ppt 관련 스크린샷\myplaylist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27120"/>
            <a:ext cx="4261844" cy="18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KOSTA\Desktop\Project data\2.중간프로젝트\ppt 관련 스크린샷\myplaylist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59" y="3530935"/>
            <a:ext cx="3210276" cy="273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Users\KOSTA\Desktop\Project data\2.중간프로젝트\ppt 관련 스크린샷\myplaylist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0" y="2317967"/>
            <a:ext cx="4373880" cy="83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:\Users\KOSTA\Desktop\Project data\2.중간프로젝트\ppt 관련 스크린샷\myplaylist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89" y="1509667"/>
            <a:ext cx="5043904" cy="43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438" y="6266039"/>
            <a:ext cx="12192000" cy="593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 sz="40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endParaRPr lang="ko-KR" altLang="en-US" sz="40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-41191" y="63515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</a:rPr>
              <a:t>동작순서</a:t>
            </a:r>
            <a:r>
              <a:rPr lang="en-US" altLang="ko-KR" sz="2000" b="1" smtClean="0">
                <a:solidFill>
                  <a:schemeClr val="bg1"/>
                </a:solidFill>
              </a:rPr>
              <a:t>: </a:t>
            </a:r>
            <a:r>
              <a:rPr lang="en-US" altLang="ko-KR" sz="1400" smtClean="0">
                <a:solidFill>
                  <a:schemeClr val="bg1"/>
                </a:solidFill>
              </a:rPr>
              <a:t>Client -&gt; userPlayListPage.jsp -&gt;  SearchLogAop  -&gt;  UserInfoDao  -&gt;  userInfo.xml  -&gt; DB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36321" y="1805940"/>
            <a:ext cx="609599" cy="21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stCxn id="52" idx="2"/>
          </p:cNvCxnSpPr>
          <p:nvPr/>
        </p:nvCxnSpPr>
        <p:spPr>
          <a:xfrm rot="16200000" flipH="1">
            <a:off x="823600" y="2538099"/>
            <a:ext cx="2078981" cy="10439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꺾인 연결선 53"/>
          <p:cNvCxnSpPr/>
          <p:nvPr/>
        </p:nvCxnSpPr>
        <p:spPr>
          <a:xfrm flipV="1">
            <a:off x="2590800" y="4198620"/>
            <a:ext cx="2240280" cy="8382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5" name="Picture 7" descr="C:\Users\KOSTA\Desktop\Project data\2.중간프로젝트\ppt 관련 스크린샷\myplaylist2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0" y="4038337"/>
            <a:ext cx="3240246" cy="8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꺾인 연결선 55"/>
          <p:cNvCxnSpPr>
            <a:endCxn id="48" idx="2"/>
          </p:cNvCxnSpPr>
          <p:nvPr/>
        </p:nvCxnSpPr>
        <p:spPr>
          <a:xfrm rot="16200000" flipV="1">
            <a:off x="9656016" y="3499056"/>
            <a:ext cx="751428" cy="5334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266231" y="1942255"/>
            <a:ext cx="0" cy="3011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209800" y="4184838"/>
            <a:ext cx="365761" cy="195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809658" y="4099559"/>
            <a:ext cx="3198962" cy="17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꺾인 연결선 59"/>
          <p:cNvCxnSpPr>
            <a:stCxn id="59" idx="3"/>
          </p:cNvCxnSpPr>
          <p:nvPr/>
        </p:nvCxnSpPr>
        <p:spPr>
          <a:xfrm>
            <a:off x="8008620" y="4188252"/>
            <a:ext cx="769620" cy="3075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1439" y="10730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실행결</a:t>
            </a:r>
            <a:r>
              <a:rPr lang="ko-KR" altLang="en-US"/>
              <a:t>과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92569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유저 마이페이지 </a:t>
              </a:r>
              <a:r>
                <a:rPr lang="en-US" altLang="ko-KR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- </a:t>
              </a:r>
              <a:r>
                <a:rPr lang="ko-KR" altLang="en-US" b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차트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사용자의 일간</a:t>
              </a:r>
              <a:r>
                <a:rPr lang="en-US" altLang="ko-KR" sz="140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월간 총 사용금액 차트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KOSTA\Desktop\Project data\2.중간프로젝트\ppt 관련 스크린샷\chart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6" y="1628321"/>
            <a:ext cx="4471539" cy="35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7669291" y="1935285"/>
            <a:ext cx="3693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View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693933" y="4223814"/>
            <a:ext cx="3693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Ajax,Restful,Json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669291" y="3079552"/>
            <a:ext cx="3693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fuction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867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 smtClean="0"/>
              <a:t>Client -&gt; </a:t>
            </a:r>
            <a:r>
              <a:rPr lang="en-US" altLang="ko-KR" sz="1100" dirty="0" err="1" smtClean="0"/>
              <a:t>index.jsp</a:t>
            </a:r>
            <a:r>
              <a:rPr lang="en-US" altLang="ko-KR" sz="1100" dirty="0" smtClean="0"/>
              <a:t>  -&gt;  </a:t>
            </a:r>
            <a:r>
              <a:rPr lang="en-US" altLang="ko-KR" sz="1100" dirty="0" err="1" smtClean="0"/>
              <a:t>MyController</a:t>
            </a:r>
            <a:r>
              <a:rPr lang="en-US" altLang="ko-KR" sz="1100" dirty="0" smtClean="0"/>
              <a:t>  </a:t>
            </a:r>
            <a:r>
              <a:rPr lang="en-US" altLang="ko-KR" sz="1100" smtClean="0"/>
              <a:t>-&gt;  </a:t>
            </a:r>
            <a:r>
              <a:rPr lang="en-US" altLang="ko-KR" sz="1100"/>
              <a:t>userMyPageMain.jsp -&gt; </a:t>
            </a:r>
            <a:r>
              <a:rPr lang="en-US" altLang="ko-KR" sz="1100" smtClean="0"/>
              <a:t>highchart_function.js -&gt; RestChartController -&gt; userInfoDao -&gt; userInfo.xml </a:t>
            </a:r>
            <a:endParaRPr lang="en-US" altLang="ko-KR" sz="1100" dirty="0" smtClean="0"/>
          </a:p>
          <a:p>
            <a:endParaRPr lang="ko-KR" altLang="en-US" sz="1050" dirty="0"/>
          </a:p>
        </p:txBody>
      </p:sp>
      <p:pic>
        <p:nvPicPr>
          <p:cNvPr id="26" name="Picture 2" descr="C:\Users\KOSTA\Desktop\Project data\2.중간프로젝트\ppt 관련 스크린샷\chart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" y="847133"/>
            <a:ext cx="3148196" cy="250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KOSTA\Desktop\Project data\2.중간프로젝트\ppt 관련 스크린샷\chart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61" y="3034263"/>
            <a:ext cx="2520280" cy="31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OSTA\Desktop\Project data\2.중간프로젝트\ppt 관련 스크린샷\chart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98" y="4365103"/>
            <a:ext cx="5534285" cy="18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OSTA\Desktop\Project data\2.중간프로젝트\ppt 관련 스크린샷\chart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18" y="1484785"/>
            <a:ext cx="6770456" cy="7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OSTA\Desktop\Project data\2.중간프로젝트\ppt 관련 스크린샷\chart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74" y="2780928"/>
            <a:ext cx="621198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>
            <a:off x="3816350" y="3356992"/>
            <a:ext cx="2232248" cy="122413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 rot="5400000" flipH="1" flipV="1">
            <a:off x="7776790" y="4221088"/>
            <a:ext cx="2376264" cy="108012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6200000" flipV="1">
            <a:off x="7401353" y="2405491"/>
            <a:ext cx="750874" cy="1440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855461" y="3284984"/>
            <a:ext cx="1972819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048598" y="4491118"/>
            <a:ext cx="2260851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048598" y="3356992"/>
            <a:ext cx="4536504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544542" y="1865502"/>
            <a:ext cx="4608512" cy="21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30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smtClean="0">
                <a:solidFill>
                  <a:schemeClr val="bg1"/>
                </a:solidFill>
              </a:rPr>
              <a:t>: </a:t>
            </a:r>
            <a:r>
              <a:rPr lang="en-US" altLang="ko-KR" sz="1100"/>
              <a:t>Client -&gt; index.jsp  -&gt;  MyController  -&gt;  userMyPageMain.jsp -&gt; highchart_function.js -&gt; RestChartController -&gt; userInfoDao -&gt; userInfo.xml </a:t>
            </a:r>
            <a:endParaRPr lang="ko-KR" altLang="en-US" sz="1050" dirty="0"/>
          </a:p>
        </p:txBody>
      </p:sp>
      <p:pic>
        <p:nvPicPr>
          <p:cNvPr id="26" name="Picture 2" descr="C:\Users\KOSTA\Desktop\Project data\2.중간프로젝트\ppt 관련 스크린샷\chart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" y="847133"/>
            <a:ext cx="3148196" cy="250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OSTA\Desktop\Project data\2.중간프로젝트\ppt 관련 스크린샷\chart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" y="3861048"/>
            <a:ext cx="5621355" cy="234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OSTA\Desktop\Project data\2.중간프로젝트\ppt 관련 스크린샷\chart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36" y="5504639"/>
            <a:ext cx="6408637" cy="58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OSTA\Desktop\Project data\2.중간프로젝트\ppt 관련 스크린샷\chart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40" y="1922022"/>
            <a:ext cx="5715458" cy="28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8368862" y="3207786"/>
            <a:ext cx="0" cy="216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432758" y="3027766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0045" y="5072431"/>
            <a:ext cx="1972819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9534" y="5625244"/>
            <a:ext cx="1973329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>
            <a:off x="3073085" y="5162441"/>
            <a:ext cx="239209" cy="12700"/>
          </a:xfrm>
          <a:prstGeom prst="bentConnector3">
            <a:avLst>
              <a:gd name="adj1" fmla="val 9871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12294" y="5175141"/>
            <a:ext cx="0" cy="54011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27" idx="3"/>
          </p:cNvCxnSpPr>
          <p:nvPr/>
        </p:nvCxnSpPr>
        <p:spPr>
          <a:xfrm flipH="1">
            <a:off x="3052863" y="5715254"/>
            <a:ext cx="2594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5400000" flipH="1" flipV="1">
            <a:off x="3026871" y="2207446"/>
            <a:ext cx="3523179" cy="2952332"/>
          </a:xfrm>
          <a:prstGeom prst="bentConnector3">
            <a:avLst>
              <a:gd name="adj1" fmla="val 9783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72764" y="2102062"/>
            <a:ext cx="37385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회원의 일간</a:t>
            </a:r>
            <a:r>
              <a:rPr lang="en-US" altLang="ko-KR" sz="1400" smtClean="0"/>
              <a:t>/</a:t>
            </a:r>
            <a:r>
              <a:rPr lang="ko-KR" altLang="en-US" sz="1400" smtClean="0"/>
              <a:t>월간 차트 데이터를 </a:t>
            </a:r>
            <a:endParaRPr lang="en-US" altLang="ko-KR" sz="1400" smtClean="0"/>
          </a:p>
          <a:p>
            <a:r>
              <a:rPr lang="ko-KR" altLang="en-US" sz="1400" smtClean="0"/>
              <a:t>받기 위해 아이디와 타입값을 받는다</a:t>
            </a:r>
            <a:r>
              <a:rPr lang="en-US" altLang="ko-KR" sz="1400" smtClean="0"/>
              <a:t>.</a:t>
            </a:r>
          </a:p>
          <a:p>
            <a:endParaRPr lang="en-US" altLang="ko-KR" sz="1400" smtClean="0"/>
          </a:p>
          <a:p>
            <a:r>
              <a:rPr lang="ko-KR" altLang="en-US" sz="1400" smtClean="0"/>
              <a:t>조건문을 사용해 일간</a:t>
            </a:r>
            <a:r>
              <a:rPr lang="en-US" altLang="ko-KR" sz="1400" smtClean="0"/>
              <a:t>/</a:t>
            </a:r>
            <a:r>
              <a:rPr lang="ko-KR" altLang="en-US" sz="1400" smtClean="0"/>
              <a:t>월간 데이터를 받기</a:t>
            </a:r>
            <a:endParaRPr lang="en-US" altLang="ko-KR" sz="1400" smtClean="0"/>
          </a:p>
          <a:p>
            <a:r>
              <a:rPr lang="ko-KR" altLang="en-US" sz="1400" smtClean="0"/>
              <a:t>위한 분류를 함</a:t>
            </a:r>
            <a:r>
              <a:rPr lang="en-US" altLang="ko-KR" sz="1400" smtClean="0"/>
              <a:t>.</a:t>
            </a:r>
          </a:p>
          <a:p>
            <a:endParaRPr lang="en-US" altLang="ko-KR" sz="1400" smtClean="0"/>
          </a:p>
          <a:p>
            <a:r>
              <a:rPr lang="ko-KR" altLang="en-US" sz="1400" smtClean="0"/>
              <a:t>함수로 여러 개의 열을 리턴받기 위해서는</a:t>
            </a:r>
            <a:endParaRPr lang="en-US" altLang="ko-KR" sz="1400" smtClean="0"/>
          </a:p>
          <a:p>
            <a:r>
              <a:rPr lang="ko-KR" altLang="en-US" sz="1400" smtClean="0"/>
              <a:t>테이블 타입을 사용해야 하므로 생성하였다</a:t>
            </a:r>
            <a:r>
              <a:rPr lang="en-US" altLang="ko-KR" sz="1400" smtClean="0"/>
              <a:t>.</a:t>
            </a:r>
          </a:p>
          <a:p>
            <a:endParaRPr lang="en-US" altLang="ko-KR" smtClean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25" y="847133"/>
            <a:ext cx="5040487" cy="38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화살표 연결선 48"/>
          <p:cNvCxnSpPr>
            <a:endCxn id="3079" idx="2"/>
          </p:cNvCxnSpPr>
          <p:nvPr/>
        </p:nvCxnSpPr>
        <p:spPr>
          <a:xfrm flipV="1">
            <a:off x="9720968" y="1231170"/>
            <a:ext cx="1" cy="613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725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메인 </a:t>
              </a:r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해당 </a:t>
              </a:r>
              <a:r>
                <a:rPr lang="ko-KR" altLang="en-US" sz="14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기능명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1030072" y="1999464"/>
            <a:ext cx="1590571" cy="1011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798" y="19168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48798" y="191683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ResultMap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Query,Join,SubQuery,Transaction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798" y="304877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Chart(</a:t>
            </a:r>
            <a:r>
              <a:rPr lang="en-US" altLang="ko-KR" dirty="0" err="1" smtClean="0"/>
              <a:t>CanvasJS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Ajax,Json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59397" y="4193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AOP,RestFul</a:t>
            </a:r>
            <a:r>
              <a:rPr lang="en-US" altLang="ko-KR" dirty="0" smtClean="0"/>
              <a:t> API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824711" y="534692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날짜 정리 알고리즘</a:t>
            </a:r>
            <a:endParaRPr lang="en-US" altLang="ko-KR" dirty="0" smtClean="0"/>
          </a:p>
        </p:txBody>
      </p:sp>
      <p:pic>
        <p:nvPicPr>
          <p:cNvPr id="2051" name="Picture 3" descr="C:\Users\KOSTA\Desktop\gsg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5" y="1866702"/>
            <a:ext cx="4196580" cy="42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이등변 삼각형 34"/>
          <p:cNvSpPr/>
          <p:nvPr/>
        </p:nvSpPr>
        <p:spPr>
          <a:xfrm rot="5400000">
            <a:off x="7526603" y="490851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04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KOSTA\Desktop\ㅂㅈㄷ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106" y="30088"/>
            <a:ext cx="12699279" cy="68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269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OSTA\Desktop\aja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86" y="224543"/>
            <a:ext cx="6583362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OSTA\Desktop\update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03" y="3183646"/>
            <a:ext cx="404812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OSTA\Desktop\날짜알고리즘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0" y="1268760"/>
            <a:ext cx="3857625" cy="575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2386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날짜 정리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(JS)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50770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92386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날짜 정리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자바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 descr="C:\Users\KOSTA\Desktop\날자알고리즘자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4" y="1484784"/>
            <a:ext cx="1051718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68478" y="82196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[1,2,3,11,12]   =&gt;  [11,12,1,2,3]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6244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4" b="22928"/>
          <a:stretch/>
        </p:blipFill>
        <p:spPr bwMode="auto">
          <a:xfrm>
            <a:off x="2472580" y="4293106"/>
            <a:ext cx="7296069" cy="168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58" y="1287229"/>
            <a:ext cx="5494699" cy="175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십자형 2"/>
          <p:cNvSpPr/>
          <p:nvPr/>
        </p:nvSpPr>
        <p:spPr>
          <a:xfrm>
            <a:off x="5544543" y="3140968"/>
            <a:ext cx="936103" cy="959447"/>
          </a:xfrm>
          <a:prstGeom prst="plus">
            <a:avLst>
              <a:gd name="adj" fmla="val 3411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로그 정보 페이지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600047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각 항목별 로그 정보를 출력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5420389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2537" y="2157954"/>
              <a:ext cx="2830418" cy="308077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657523" y="2746542"/>
            <a:ext cx="4765476" cy="1204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4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20383" y="1898015"/>
            <a:ext cx="128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ResultMap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20383" y="3048773"/>
            <a:ext cx="8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Restful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20383" y="419303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20383" y="533729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601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41387" y="1545324"/>
            <a:ext cx="5960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컨트롤러에서 데이터를 </a:t>
            </a:r>
            <a:r>
              <a:rPr lang="en-US" altLang="ko-KR" sz="1600" dirty="0" err="1" smtClean="0"/>
              <a:t>ResponseBody</a:t>
            </a:r>
            <a:r>
              <a:rPr lang="ko-KR" altLang="en-US" sz="1600" dirty="0" smtClean="0"/>
              <a:t>에 보내준 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err="1" smtClean="0"/>
              <a:t>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부분에서 </a:t>
            </a:r>
            <a:r>
              <a:rPr lang="en-US" altLang="ko-KR" sz="1600" dirty="0" smtClean="0"/>
              <a:t>JQuery</a:t>
            </a:r>
            <a:r>
              <a:rPr lang="ko-KR" altLang="en-US" sz="1600" dirty="0" smtClean="0"/>
              <a:t>을 사용해서 </a:t>
            </a:r>
            <a:r>
              <a:rPr lang="en-US" altLang="ko-KR" sz="1600" dirty="0" err="1" smtClean="0"/>
              <a:t>getJSON</a:t>
            </a:r>
            <a:r>
              <a:rPr lang="ko-KR" altLang="en-US" sz="1600" dirty="0" smtClean="0"/>
              <a:t>으로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데이터를 출력</a:t>
            </a:r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1170327" y="6453336"/>
            <a:ext cx="1215107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동작순서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en-US" altLang="ko-KR" sz="1200" dirty="0" err="1" smtClean="0"/>
              <a:t>admin_index.jsp</a:t>
            </a:r>
            <a:r>
              <a:rPr lang="en-US" altLang="ko-KR" sz="1200" dirty="0" smtClean="0"/>
              <a:t>  -&gt;  </a:t>
            </a:r>
            <a:r>
              <a:rPr lang="en-US" altLang="ko-KR" sz="1200" dirty="0" err="1" smtClean="0"/>
              <a:t>LogController</a:t>
            </a:r>
            <a:r>
              <a:rPr lang="en-US" altLang="ko-KR" sz="1200" dirty="0" smtClean="0"/>
              <a:t>-&gt;  </a:t>
            </a:r>
            <a:r>
              <a:rPr lang="en-US" altLang="ko-KR" sz="1200" dirty="0" err="1" smtClean="0"/>
              <a:t>LogDao</a:t>
            </a:r>
            <a:r>
              <a:rPr lang="en-US" altLang="ko-KR" sz="1200" dirty="0" smtClean="0"/>
              <a:t>-&gt;  log.xml  -&gt; </a:t>
            </a:r>
            <a:r>
              <a:rPr lang="en-US" altLang="ko-KR" sz="1200" dirty="0" err="1" smtClean="0"/>
              <a:t>LogController</a:t>
            </a:r>
            <a:r>
              <a:rPr lang="en-US" altLang="ko-KR" sz="1200" dirty="0" smtClean="0"/>
              <a:t>-&gt;  </a:t>
            </a:r>
            <a:r>
              <a:rPr lang="en-US" altLang="ko-KR" sz="1200" dirty="0" err="1" smtClean="0"/>
              <a:t>view_log.jsp</a:t>
            </a:r>
            <a:endParaRPr lang="en-US" altLang="ko-KR" sz="1200" dirty="0" smtClean="0"/>
          </a:p>
          <a:p>
            <a:endParaRPr lang="ko-KR" altLang="en-US" sz="1100" dirty="0"/>
          </a:p>
        </p:txBody>
      </p:sp>
      <p:pic>
        <p:nvPicPr>
          <p:cNvPr id="2050" name="Picture 2" descr="C:\Users\KOSTA\Desktop\로그 페이지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5"/>
          <a:stretch/>
        </p:blipFill>
        <p:spPr bwMode="auto">
          <a:xfrm>
            <a:off x="348558" y="966625"/>
            <a:ext cx="5544616" cy="22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423770" y="3411591"/>
            <a:ext cx="11348670" cy="2613103"/>
            <a:chOff x="423770" y="3411591"/>
            <a:chExt cx="11348670" cy="261310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439" y="3448050"/>
              <a:ext cx="2958758" cy="45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770" y="3429001"/>
              <a:ext cx="3102321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439812" y="3411591"/>
              <a:ext cx="9885548" cy="2613103"/>
              <a:chOff x="747280" y="-909926"/>
              <a:chExt cx="9983327" cy="2381003"/>
            </a:xfrm>
          </p:grpSpPr>
          <p:cxnSp>
            <p:nvCxnSpPr>
              <p:cNvPr id="55" name="꺾인 연결선 54"/>
              <p:cNvCxnSpPr/>
              <p:nvPr/>
            </p:nvCxnSpPr>
            <p:spPr>
              <a:xfrm rot="5400000" flipH="1" flipV="1">
                <a:off x="3690616" y="-565987"/>
                <a:ext cx="597103" cy="583885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/>
              <p:cNvSpPr/>
              <p:nvPr/>
            </p:nvSpPr>
            <p:spPr>
              <a:xfrm>
                <a:off x="747280" y="24506"/>
                <a:ext cx="3116806" cy="1280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159325" y="-882869"/>
                <a:ext cx="2988023" cy="3094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화살표 연결선 35"/>
              <p:cNvCxnSpPr/>
              <p:nvPr/>
            </p:nvCxnSpPr>
            <p:spPr>
              <a:xfrm>
                <a:off x="5609051" y="-499228"/>
                <a:ext cx="0" cy="35014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75"/>
              <p:cNvCxnSpPr>
                <a:stCxn id="2054" idx="1"/>
              </p:cNvCxnSpPr>
              <p:nvPr/>
            </p:nvCxnSpPr>
            <p:spPr>
              <a:xfrm rot="10800000">
                <a:off x="1830252" y="221344"/>
                <a:ext cx="2329073" cy="252889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꺾인 연결선 76"/>
              <p:cNvCxnSpPr/>
              <p:nvPr/>
            </p:nvCxnSpPr>
            <p:spPr>
              <a:xfrm>
                <a:off x="1466567" y="352567"/>
                <a:ext cx="8752547" cy="909758"/>
              </a:xfrm>
              <a:prstGeom prst="bentConnector4">
                <a:avLst>
                  <a:gd name="adj1" fmla="val -109"/>
                  <a:gd name="adj2" fmla="val 146116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직사각형 77"/>
              <p:cNvSpPr/>
              <p:nvPr/>
            </p:nvSpPr>
            <p:spPr>
              <a:xfrm>
                <a:off x="884805" y="128467"/>
                <a:ext cx="964012" cy="16693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475039" y="-909926"/>
                <a:ext cx="359711" cy="33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300" dirty="0" smtClean="0">
                    <a:ln w="11430" cmpd="sng">
                      <a:solidFill>
                        <a:schemeClr val="accent1">
                          <a:tint val="10000"/>
                        </a:schemeClr>
                      </a:solidFill>
                      <a:prstDash val="solid"/>
                      <a:miter lim="800000"/>
                    </a:ln>
                    <a:gradFill>
                      <a:gsLst>
                        <a:gs pos="10000">
                          <a:schemeClr val="accent1">
                            <a:tint val="83000"/>
                            <a:shade val="100000"/>
                            <a:satMod val="200000"/>
                          </a:schemeClr>
                        </a:gs>
                        <a:gs pos="75000">
                          <a:schemeClr val="accent1">
                            <a:tint val="100000"/>
                            <a:shade val="50000"/>
                            <a:satMod val="150000"/>
                          </a:schemeClr>
                        </a:gs>
                      </a:gsLst>
                      <a:lin ang="5400000"/>
                    </a:gradFill>
                    <a:effectLst>
                      <a:glow rad="45500">
                        <a:schemeClr val="accent1">
                          <a:satMod val="220000"/>
                          <a:alpha val="35000"/>
                        </a:schemeClr>
                      </a:glow>
                    </a:effectLst>
                  </a:rPr>
                  <a:t>1</a:t>
                </a:r>
                <a:endParaRPr lang="ko-KR" altLang="en-US" b="1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144176" y="-506756"/>
                <a:ext cx="359711" cy="33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300" dirty="0">
                    <a:ln w="11430" cmpd="sng">
                      <a:solidFill>
                        <a:schemeClr val="accent1">
                          <a:tint val="10000"/>
                        </a:schemeClr>
                      </a:solidFill>
                      <a:prstDash val="solid"/>
                      <a:miter lim="800000"/>
                    </a:ln>
                    <a:gradFill>
                      <a:gsLst>
                        <a:gs pos="10000">
                          <a:schemeClr val="accent1">
                            <a:tint val="83000"/>
                            <a:shade val="100000"/>
                            <a:satMod val="200000"/>
                          </a:schemeClr>
                        </a:gs>
                        <a:gs pos="75000">
                          <a:schemeClr val="accent1">
                            <a:tint val="100000"/>
                            <a:shade val="50000"/>
                            <a:satMod val="150000"/>
                          </a:schemeClr>
                        </a:gs>
                      </a:gsLst>
                      <a:lin ang="5400000"/>
                    </a:gradFill>
                    <a:effectLst>
                      <a:glow rad="45500">
                        <a:schemeClr val="accent1">
                          <a:satMod val="220000"/>
                          <a:alpha val="35000"/>
                        </a:schemeClr>
                      </a:glow>
                    </a:effectLst>
                  </a:rPr>
                  <a:t>2</a:t>
                </a:r>
                <a:endParaRPr lang="ko-KR" altLang="en-US" b="1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590800" y="377306"/>
                <a:ext cx="359711" cy="33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300" dirty="0">
                    <a:ln w="11430" cmpd="sng">
                      <a:solidFill>
                        <a:schemeClr val="accent1">
                          <a:tint val="10000"/>
                        </a:schemeClr>
                      </a:solidFill>
                      <a:prstDash val="solid"/>
                      <a:miter lim="800000"/>
                    </a:ln>
                    <a:gradFill>
                      <a:gsLst>
                        <a:gs pos="10000">
                          <a:schemeClr val="accent1">
                            <a:tint val="83000"/>
                            <a:shade val="100000"/>
                            <a:satMod val="200000"/>
                          </a:schemeClr>
                        </a:gs>
                        <a:gs pos="75000">
                          <a:schemeClr val="accent1">
                            <a:tint val="100000"/>
                            <a:shade val="50000"/>
                            <a:satMod val="150000"/>
                          </a:schemeClr>
                        </a:gs>
                      </a:gsLst>
                      <a:lin ang="5400000"/>
                    </a:gradFill>
                    <a:effectLst>
                      <a:glow rad="45500">
                        <a:schemeClr val="accent1">
                          <a:satMod val="220000"/>
                          <a:alpha val="35000"/>
                        </a:schemeClr>
                      </a:glow>
                    </a:effectLst>
                  </a:rPr>
                  <a:t>3</a:t>
                </a:r>
                <a:endParaRPr lang="ko-KR" altLang="en-US" b="1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370896" y="1134550"/>
                <a:ext cx="359711" cy="33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300" dirty="0">
                    <a:ln w="11430" cmpd="sng">
                      <a:solidFill>
                        <a:schemeClr val="accent1">
                          <a:tint val="10000"/>
                        </a:schemeClr>
                      </a:solidFill>
                      <a:prstDash val="solid"/>
                      <a:miter lim="800000"/>
                    </a:ln>
                    <a:gradFill>
                      <a:gsLst>
                        <a:gs pos="10000">
                          <a:schemeClr val="accent1">
                            <a:tint val="83000"/>
                            <a:shade val="100000"/>
                            <a:satMod val="200000"/>
                          </a:schemeClr>
                        </a:gs>
                        <a:gs pos="75000">
                          <a:schemeClr val="accent1">
                            <a:tint val="100000"/>
                            <a:shade val="50000"/>
                            <a:satMod val="150000"/>
                          </a:schemeClr>
                        </a:gs>
                      </a:gsLst>
                      <a:lin ang="5400000"/>
                    </a:gradFill>
                    <a:effectLst>
                      <a:glow rad="45500">
                        <a:schemeClr val="accent1">
                          <a:satMod val="220000"/>
                          <a:alpha val="35000"/>
                        </a:schemeClr>
                      </a:glow>
                    </a:effectLst>
                  </a:rPr>
                  <a:t>4</a:t>
                </a:r>
                <a:endParaRPr lang="ko-KR" altLang="en-US" b="1" spc="300" dirty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endParaRPr>
              </a:p>
            </p:txBody>
          </p:sp>
        </p:grp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439" y="4246602"/>
              <a:ext cx="3654106" cy="13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769" y="3854062"/>
              <a:ext cx="4205671" cy="1760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852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회원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561708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회원 상세 정보 및 수정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5355794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43608" y="2138151"/>
              <a:ext cx="2799347" cy="297138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2376338" y="2633214"/>
            <a:ext cx="1590571" cy="1011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6790" y="1888490"/>
            <a:ext cx="18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ResultMap</a:t>
            </a:r>
            <a:r>
              <a:rPr lang="en-US" altLang="ko-KR" dirty="0" smtClean="0"/>
              <a:t>, Join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76790" y="304877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View, Dynamic Query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76790" y="53372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76790" y="4193037"/>
            <a:ext cx="136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 Upload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120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회원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561708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회원 상세 정보 및 수정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5355794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43608" y="2138151"/>
              <a:ext cx="2799347" cy="297138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2376338" y="2633214"/>
            <a:ext cx="1590571" cy="1011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6790" y="1888490"/>
            <a:ext cx="18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ResultMap</a:t>
            </a:r>
            <a:r>
              <a:rPr lang="en-US" altLang="ko-KR" dirty="0" smtClean="0"/>
              <a:t>, Join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76790" y="304877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View, Dynamic Query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76790" y="53372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76790" y="4193037"/>
            <a:ext cx="136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 Upload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173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회원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561708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회원 상세 정보 및 수정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5355794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43608" y="2138151"/>
              <a:ext cx="2799347" cy="297138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2376338" y="2633214"/>
            <a:ext cx="1590571" cy="1011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6790" y="1888490"/>
            <a:ext cx="18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ResultMap</a:t>
            </a:r>
            <a:r>
              <a:rPr lang="en-US" altLang="ko-KR" dirty="0" smtClean="0"/>
              <a:t>, Join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76790" y="304877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View, Dynamic Query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76790" y="53372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76790" y="4193037"/>
            <a:ext cx="136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 Upload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195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427048" y="909497"/>
            <a:ext cx="4685446" cy="25922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47998" y="4005064"/>
            <a:ext cx="3181424" cy="23042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아래쪽 화살표 62"/>
          <p:cNvSpPr/>
          <p:nvPr/>
        </p:nvSpPr>
        <p:spPr>
          <a:xfrm flipV="1">
            <a:off x="1944229" y="3501784"/>
            <a:ext cx="360040" cy="399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392682" y="3501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2039" y="1685237"/>
            <a:ext cx="4670455" cy="140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112494" y="15475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  <p:sp>
        <p:nvSpPr>
          <p:cNvPr id="90" name="타원 89"/>
          <p:cNvSpPr/>
          <p:nvPr/>
        </p:nvSpPr>
        <p:spPr>
          <a:xfrm>
            <a:off x="556940" y="5896322"/>
            <a:ext cx="596599" cy="5059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667" y="577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  <p:sp>
        <p:nvSpPr>
          <p:cNvPr id="70" name="오른쪽 화살표 69"/>
          <p:cNvSpPr/>
          <p:nvPr/>
        </p:nvSpPr>
        <p:spPr>
          <a:xfrm>
            <a:off x="4464422" y="4797152"/>
            <a:ext cx="11521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4536430" y="442782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Modal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6408638" y="2210206"/>
            <a:ext cx="4956572" cy="41036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99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926077" y="2406370"/>
            <a:ext cx="10351225" cy="3996282"/>
            <a:chOff x="647998" y="1052736"/>
            <a:chExt cx="12680607" cy="510171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8" y="1052736"/>
              <a:ext cx="6768752" cy="510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488758" y="2527037"/>
              <a:ext cx="3512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세션의 회원 등급 정보를 받아옴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80047" y="2553049"/>
              <a:ext cx="3312368" cy="3091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>
              <a:stCxn id="2" idx="1"/>
              <a:endCxn id="21" idx="3"/>
            </p:cNvCxnSpPr>
            <p:nvPr/>
          </p:nvCxnSpPr>
          <p:spPr>
            <a:xfrm flipH="1" flipV="1">
              <a:off x="4392415" y="2707639"/>
              <a:ext cx="3096343" cy="406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04678" y="3449002"/>
              <a:ext cx="4943920" cy="12761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 flipV="1">
              <a:off x="6048600" y="4051512"/>
              <a:ext cx="1368150" cy="3556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415410" y="3902407"/>
              <a:ext cx="5913195" cy="471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회원 등급에 따라 </a:t>
              </a:r>
              <a:r>
                <a:rPr lang="en-US" altLang="ko-KR" dirty="0" err="1" smtClean="0"/>
                <a:t>Parh</a:t>
              </a:r>
              <a:r>
                <a:rPr lang="ko-KR" altLang="en-US" dirty="0" smtClean="0"/>
                <a:t> 경로에 제한을 걸어</a:t>
              </a:r>
              <a:r>
                <a:rPr lang="ko-KR" altLang="en-US" dirty="0"/>
                <a:t>둠</a:t>
              </a: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77" y="980728"/>
            <a:ext cx="5524263" cy="142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1584102" y="1268760"/>
            <a:ext cx="345638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709724" y="1431826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에 따라서 </a:t>
            </a:r>
            <a:r>
              <a:rPr lang="ko-KR" altLang="en-US" dirty="0" err="1" smtClean="0"/>
              <a:t>인터셉터를</a:t>
            </a:r>
            <a:r>
              <a:rPr lang="ko-KR" altLang="en-US" dirty="0" smtClean="0"/>
              <a:t> 적용하도록 구현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5040486" y="1626253"/>
            <a:ext cx="1728192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3360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8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</a:t>
              </a:r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영화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해당 </a:t>
              </a:r>
              <a:r>
                <a:rPr lang="ko-KR" altLang="en-US" sz="14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기능명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965342" y="1956310"/>
            <a:ext cx="1590571" cy="1011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506450" cy="726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0054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영화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해당 </a:t>
              </a:r>
              <a:r>
                <a:rPr lang="ko-KR" altLang="en-US" sz="14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기능명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6" y="1689941"/>
            <a:ext cx="4336329" cy="440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48798" y="19168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Query,Join,SubQuery,View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798" y="304877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DynamicQuery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48798" y="4193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ResultMap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35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 smtClean="0"/>
              <a:t>Client -&gt; blank5.jsp  -&gt;  </a:t>
            </a:r>
            <a:r>
              <a:rPr lang="en-US" altLang="ko-KR" sz="1100" dirty="0" err="1" smtClean="0"/>
              <a:t>DefaultController</a:t>
            </a:r>
            <a:r>
              <a:rPr lang="en-US" altLang="ko-KR" sz="1100" dirty="0" smtClean="0"/>
              <a:t>  -&gt;  </a:t>
            </a:r>
            <a:r>
              <a:rPr lang="en-US" altLang="ko-KR" sz="1100" dirty="0" err="1" smtClean="0"/>
              <a:t>DynamicExampleDao</a:t>
            </a:r>
            <a:r>
              <a:rPr lang="en-US" altLang="ko-KR" sz="1100" dirty="0" smtClean="0"/>
              <a:t>  -&gt;  </a:t>
            </a:r>
            <a:r>
              <a:rPr lang="en-US" altLang="ko-KR" sz="1100" dirty="0"/>
              <a:t>movieMapper.xml  </a:t>
            </a:r>
            <a:r>
              <a:rPr lang="en-US" altLang="ko-KR" sz="1100" dirty="0" smtClean="0"/>
              <a:t>-&gt;  </a:t>
            </a:r>
            <a:r>
              <a:rPr lang="en-US" altLang="ko-KR" sz="1100" dirty="0" err="1" smtClean="0"/>
              <a:t>DefaultController</a:t>
            </a:r>
            <a:r>
              <a:rPr lang="en-US" altLang="ko-KR" sz="1100" dirty="0" smtClean="0"/>
              <a:t>  -&gt;  blank5.jsp</a:t>
            </a:r>
          </a:p>
          <a:p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1" y="1057329"/>
            <a:ext cx="3807104" cy="204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1" y="3428999"/>
            <a:ext cx="3934574" cy="88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6" y="4437112"/>
            <a:ext cx="392811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18" y="1103048"/>
            <a:ext cx="4824536" cy="1751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33" y="3044144"/>
            <a:ext cx="4856721" cy="220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241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331867" y="2691574"/>
            <a:ext cx="7577484" cy="1745538"/>
            <a:chOff x="1211294" y="2132855"/>
            <a:chExt cx="5415874" cy="1592210"/>
          </a:xfrm>
        </p:grpSpPr>
        <p:grpSp>
          <p:nvGrpSpPr>
            <p:cNvPr id="4" name="그룹 3"/>
            <p:cNvGrpSpPr/>
            <p:nvPr/>
          </p:nvGrpSpPr>
          <p:grpSpPr>
            <a:xfrm>
              <a:off x="2627784" y="2132856"/>
              <a:ext cx="3999384" cy="1592209"/>
              <a:chOff x="2890678" y="4202303"/>
              <a:chExt cx="3999384" cy="1592209"/>
            </a:xfrm>
          </p:grpSpPr>
          <p:pic>
            <p:nvPicPr>
              <p:cNvPr id="12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1" t="40528" r="54470" b="42250"/>
              <a:stretch/>
            </p:blipFill>
            <p:spPr bwMode="auto">
              <a:xfrm>
                <a:off x="2890678" y="4333461"/>
                <a:ext cx="1586407" cy="1202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6" t="-231" b="231"/>
              <a:stretch/>
            </p:blipFill>
            <p:spPr bwMode="auto">
              <a:xfrm>
                <a:off x="4477085" y="4202303"/>
                <a:ext cx="2412977" cy="1592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294" y="2132855"/>
              <a:ext cx="1579088" cy="1592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738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 movieMapper.xml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</a:p>
          <a:p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1" y="1057329"/>
            <a:ext cx="3807104" cy="204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1" y="3428999"/>
            <a:ext cx="3934574" cy="88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5" y="4437112"/>
            <a:ext cx="397875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34" y="1196752"/>
            <a:ext cx="62960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33" y="2088654"/>
            <a:ext cx="6315737" cy="3932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57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영화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5" y="2228938"/>
            <a:ext cx="3924300" cy="214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48798" y="19168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Query,Join,SubQuery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798" y="30069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ResultMap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67071" y="4193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API) </a:t>
            </a:r>
            <a:r>
              <a:rPr lang="en-US" altLang="ko-KR" dirty="0" err="1" smtClean="0"/>
              <a:t>Bootstrap,Modal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209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 movieMapper.xml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48" y="4725144"/>
            <a:ext cx="600075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10" y="1501551"/>
            <a:ext cx="36099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718" y="3284984"/>
            <a:ext cx="436245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4" y="908720"/>
            <a:ext cx="61531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872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 movieMapper.xml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</a:p>
          <a:p>
            <a:endParaRPr lang="en-US" altLang="ko-KR" sz="1100" dirty="0" smtClean="0"/>
          </a:p>
          <a:p>
            <a:endParaRPr lang="ko-KR" altLang="en-US" sz="10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9" y="4725144"/>
            <a:ext cx="5512167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30" y="1412776"/>
            <a:ext cx="4514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30" y="2636912"/>
            <a:ext cx="56578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1" y="980728"/>
            <a:ext cx="5400600" cy="332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808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 movieMapper.xml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</a:p>
          <a:p>
            <a:endParaRPr lang="ko-KR" altLang="en-US" sz="10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" y="922469"/>
            <a:ext cx="4104456" cy="214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47998" y="1967678"/>
            <a:ext cx="2425087" cy="944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7" y="3202988"/>
            <a:ext cx="5916219" cy="88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50" y="3154758"/>
            <a:ext cx="37338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14" y="4466304"/>
            <a:ext cx="7748215" cy="198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735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영화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33" y="1772816"/>
            <a:ext cx="4261061" cy="363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48798" y="19168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Query,Join,SubQuery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798" y="30069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Rserve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REngine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67071" y="4193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API) </a:t>
            </a:r>
            <a:r>
              <a:rPr lang="en-US" altLang="ko-KR" dirty="0" err="1" smtClean="0"/>
              <a:t>Bootstrap,Modal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841852" y="533729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API) R - </a:t>
            </a:r>
            <a:r>
              <a:rPr lang="ko-KR" altLang="en-US" dirty="0" smtClean="0"/>
              <a:t>각종라이브러</a:t>
            </a:r>
            <a:r>
              <a:rPr lang="ko-KR" altLang="en-US" dirty="0"/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591418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 smtClean="0"/>
              <a:t>Client -&gt; </a:t>
            </a:r>
            <a:r>
              <a:rPr lang="en-US" altLang="ko-KR" sz="1100" dirty="0" err="1" smtClean="0"/>
              <a:t>index.jsp</a:t>
            </a:r>
            <a:r>
              <a:rPr lang="en-US" altLang="ko-KR" sz="1100" dirty="0" smtClean="0"/>
              <a:t>  -&gt;  </a:t>
            </a:r>
            <a:r>
              <a:rPr lang="en-US" altLang="ko-KR" sz="1100" dirty="0" err="1" smtClean="0"/>
              <a:t>MyController</a:t>
            </a:r>
            <a:r>
              <a:rPr lang="en-US" altLang="ko-KR" sz="1100" dirty="0" smtClean="0"/>
              <a:t>  -&gt;  </a:t>
            </a:r>
            <a:r>
              <a:rPr lang="en-US" altLang="ko-KR" sz="1100" dirty="0" err="1" smtClean="0"/>
              <a:t>UserInfoDao</a:t>
            </a:r>
            <a:r>
              <a:rPr lang="en-US" altLang="ko-KR" sz="1100" dirty="0" smtClean="0"/>
              <a:t>  -&gt;  userInfo.xml  -&gt;  </a:t>
            </a:r>
            <a:r>
              <a:rPr lang="en-US" altLang="ko-KR" sz="1100" dirty="0" err="1" smtClean="0"/>
              <a:t>MyPageController</a:t>
            </a:r>
            <a:r>
              <a:rPr lang="en-US" altLang="ko-KR" sz="1100" dirty="0" smtClean="0"/>
              <a:t>  -&gt;  </a:t>
            </a:r>
            <a:r>
              <a:rPr lang="en-US" altLang="ko-KR" sz="1100" dirty="0" err="1" smtClean="0"/>
              <a:t>userMyPageMain.jsp</a:t>
            </a:r>
            <a:endParaRPr lang="en-US" altLang="ko-KR" sz="1100" dirty="0" smtClean="0"/>
          </a:p>
          <a:p>
            <a:endParaRPr lang="ko-KR" altLang="en-US" sz="10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25" y="1268760"/>
            <a:ext cx="2480177" cy="122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RSTUDIO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80" y="3409364"/>
            <a:ext cx="1328049" cy="13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JAVA SPRING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0" name="Picture 6" descr="JAVA SPRI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77" y="3366545"/>
            <a:ext cx="1406923" cy="14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6150" idx="3"/>
            <a:endCxn id="6146" idx="1"/>
          </p:cNvCxnSpPr>
          <p:nvPr/>
        </p:nvCxnSpPr>
        <p:spPr>
          <a:xfrm>
            <a:off x="4693200" y="4073389"/>
            <a:ext cx="115088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ORACLE DB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5" y="1295237"/>
            <a:ext cx="19716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V="1">
            <a:off x="6937385" y="2838288"/>
            <a:ext cx="492919" cy="6627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6696670" y="2780928"/>
            <a:ext cx="475459" cy="6284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4693201" y="3717032"/>
            <a:ext cx="121138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6152" idx="1"/>
          </p:cNvCxnSpPr>
          <p:nvPr/>
        </p:nvCxnSpPr>
        <p:spPr>
          <a:xfrm flipV="1">
            <a:off x="4392414" y="2066763"/>
            <a:ext cx="2544971" cy="143424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04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</a:t>
            </a:r>
            <a:r>
              <a:rPr lang="en-US" altLang="ko-KR" sz="1100" dirty="0" smtClean="0"/>
              <a:t>insertTagMapper.xml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</a:p>
          <a:p>
            <a:endParaRPr lang="ko-KR" altLang="en-US" sz="10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8" y="943018"/>
            <a:ext cx="3056241" cy="151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8892" y="980729"/>
            <a:ext cx="2564194" cy="57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1" y="2608439"/>
            <a:ext cx="4382180" cy="370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94" y="909320"/>
            <a:ext cx="7073807" cy="540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748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</a:t>
            </a:r>
            <a:r>
              <a:rPr lang="en-US" altLang="ko-KR" sz="1100" dirty="0" smtClean="0"/>
              <a:t>insertTagMapper.xml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</a:p>
          <a:p>
            <a:endParaRPr lang="ko-KR" altLang="en-US" sz="10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8" y="943018"/>
            <a:ext cx="3056241" cy="151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8892" y="980729"/>
            <a:ext cx="2564194" cy="57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35" y="980728"/>
            <a:ext cx="5163391" cy="54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7416750" y="3789040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15515" y="2924944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댓글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페이지 </a:t>
            </a:r>
            <a:r>
              <a:rPr lang="ko-KR" altLang="en-US" dirty="0" err="1" smtClean="0"/>
              <a:t>크롤링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댓글들을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DB </a:t>
            </a:r>
            <a:r>
              <a:rPr lang="ko-KR" altLang="en-US" dirty="0" err="1" smtClean="0"/>
              <a:t>댓글들을</a:t>
            </a:r>
            <a:r>
              <a:rPr lang="ko-KR" altLang="en-US" dirty="0" smtClean="0"/>
              <a:t> 명사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형용사로 전환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명사</a:t>
            </a:r>
            <a:r>
              <a:rPr lang="en-US" altLang="ko-KR" dirty="0" smtClean="0"/>
              <a:t> / </a:t>
            </a:r>
            <a:r>
              <a:rPr lang="ko-KR" altLang="en-US" dirty="0" smtClean="0"/>
              <a:t>형용사로 전환된 </a:t>
            </a:r>
            <a:r>
              <a:rPr lang="ko-KR" altLang="en-US" dirty="0" err="1" smtClean="0"/>
              <a:t>댓글들을</a:t>
            </a:r>
            <a:r>
              <a:rPr lang="ko-KR" altLang="en-US" dirty="0" smtClean="0"/>
              <a:t> 태그화 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896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updateCommunityMapper.xml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  <a:endParaRPr lang="ko-KR" altLang="en-US" sz="10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8" y="943018"/>
            <a:ext cx="3056241" cy="151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63316" y="1556792"/>
            <a:ext cx="2344922" cy="57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8" y="2564904"/>
            <a:ext cx="433677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94" y="1010236"/>
            <a:ext cx="6745693" cy="529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186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한쪽 모서리가 둥근 사각형 33"/>
          <p:cNvSpPr/>
          <p:nvPr/>
        </p:nvSpPr>
        <p:spPr>
          <a:xfrm>
            <a:off x="5993803" y="2848476"/>
            <a:ext cx="3800677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85629" y="2898679"/>
            <a:ext cx="366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기능분석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1" y="2852936"/>
            <a:ext cx="12241213" cy="576064"/>
          </a:xfrm>
          <a:prstGeom prst="bentConnector3">
            <a:avLst>
              <a:gd name="adj1" fmla="val 48989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2939466" y="2938007"/>
            <a:ext cx="3014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ko-KR" altLang="en-US" sz="28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8337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en-US" altLang="ko-KR" sz="1100" dirty="0"/>
              <a:t>Client -&gt; blank5.jsp 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</a:t>
            </a:r>
            <a:r>
              <a:rPr lang="en-US" altLang="ko-KR" sz="1100" dirty="0" err="1"/>
              <a:t>DynamicExampleDao</a:t>
            </a:r>
            <a:r>
              <a:rPr lang="en-US" altLang="ko-KR" sz="1100" dirty="0"/>
              <a:t>  -&gt; updateCommunityMapper.xml -&gt;  </a:t>
            </a:r>
            <a:r>
              <a:rPr lang="en-US" altLang="ko-KR" sz="1100" dirty="0" err="1"/>
              <a:t>DefaultController</a:t>
            </a:r>
            <a:r>
              <a:rPr lang="en-US" altLang="ko-KR" sz="1100" dirty="0"/>
              <a:t>  -&gt;  blank5.jsp</a:t>
            </a:r>
            <a:endParaRPr lang="ko-KR" altLang="en-US" sz="10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8" y="943018"/>
            <a:ext cx="3056241" cy="151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63316" y="1556792"/>
            <a:ext cx="2344922" cy="57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RSTUDIO K-MEANS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54" y="1196752"/>
            <a:ext cx="5877440" cy="47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" y="2564904"/>
            <a:ext cx="6363565" cy="244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1" idx="3"/>
          </p:cNvCxnSpPr>
          <p:nvPr/>
        </p:nvCxnSpPr>
        <p:spPr>
          <a:xfrm flipV="1">
            <a:off x="6447026" y="3149730"/>
            <a:ext cx="720080" cy="640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7616" y="5157193"/>
            <a:ext cx="6265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처리된 데이터를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에서 로딩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K-MEANS</a:t>
            </a:r>
            <a:r>
              <a:rPr lang="ko-KR" altLang="en-US" dirty="0" smtClean="0"/>
              <a:t>를 통하여 군집화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군집갯수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= 10)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군집번호들을 멤버 </a:t>
            </a:r>
            <a:r>
              <a:rPr lang="en-US" altLang="ko-KR" dirty="0" smtClean="0"/>
              <a:t>DB</a:t>
            </a:r>
            <a:r>
              <a:rPr lang="ko-KR" altLang="en-US" smtClean="0"/>
              <a:t>에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96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8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</a:t>
              </a:r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영화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798" y="19168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Query,Join,SubQuery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798" y="30069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Rserve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REngine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67071" y="4193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API) </a:t>
            </a:r>
            <a:r>
              <a:rPr lang="en-US" altLang="ko-KR" dirty="0" err="1" smtClean="0"/>
              <a:t>Bootstrap,Modal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841852" y="533729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API) R - </a:t>
            </a:r>
            <a:r>
              <a:rPr lang="ko-KR" altLang="en-US" dirty="0" smtClean="0"/>
              <a:t>각종라이브러</a:t>
            </a:r>
            <a:r>
              <a:rPr lang="ko-KR" altLang="en-US" dirty="0"/>
              <a:t>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288"/>
            <a:ext cx="12241213" cy="684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174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영화 정보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798" y="19168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798" y="30069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Query,join,subquery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67071" y="4193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API) Bootstrap</a:t>
            </a:r>
            <a:endParaRPr lang="ko-KR" alt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63" y="1665370"/>
            <a:ext cx="4303666" cy="374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217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0141" y="6471884"/>
            <a:ext cx="121510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동작순서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 smtClean="0"/>
              <a:t>Client -&gt; </a:t>
            </a:r>
            <a:r>
              <a:rPr lang="en-US" altLang="ko-KR" sz="1100" dirty="0" err="1" smtClean="0"/>
              <a:t>blank.jsp</a:t>
            </a:r>
            <a:r>
              <a:rPr lang="en-US" altLang="ko-KR" sz="1100" dirty="0" smtClean="0"/>
              <a:t>  -&gt; </a:t>
            </a:r>
            <a:r>
              <a:rPr lang="en-US" altLang="ko-KR" sz="1100" dirty="0" err="1"/>
              <a:t>Ajax_Json_Controller</a:t>
            </a:r>
            <a:r>
              <a:rPr lang="en-US" altLang="ko-KR" sz="1100" dirty="0"/>
              <a:t>  </a:t>
            </a:r>
            <a:r>
              <a:rPr lang="en-US" altLang="ko-KR" sz="1100" dirty="0" smtClean="0"/>
              <a:t>-&gt; </a:t>
            </a:r>
            <a:r>
              <a:rPr lang="en-US" altLang="ko-KR" sz="1100" dirty="0" err="1"/>
              <a:t>AlgorithmDao</a:t>
            </a:r>
            <a:r>
              <a:rPr lang="en-US" altLang="ko-KR" sz="1100" dirty="0"/>
              <a:t>  </a:t>
            </a:r>
            <a:r>
              <a:rPr lang="en-US" altLang="ko-KR" sz="1100" dirty="0" smtClean="0"/>
              <a:t>-&gt; </a:t>
            </a:r>
            <a:r>
              <a:rPr lang="en-US" altLang="ko-KR" sz="1100" dirty="0"/>
              <a:t>algorithm.xml  </a:t>
            </a:r>
            <a:r>
              <a:rPr lang="en-US" altLang="ko-KR" sz="1100" dirty="0" smtClean="0"/>
              <a:t>-&gt; </a:t>
            </a:r>
            <a:r>
              <a:rPr lang="en-US" altLang="ko-KR" sz="1100" dirty="0" err="1"/>
              <a:t>Ajax_Json_Controller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-&gt;  </a:t>
            </a:r>
            <a:r>
              <a:rPr lang="en-US" altLang="ko-KR" sz="1100" dirty="0" err="1" smtClean="0"/>
              <a:t>blank.jsp</a:t>
            </a:r>
            <a:endParaRPr lang="en-US" altLang="ko-KR" sz="1100" dirty="0" smtClean="0"/>
          </a:p>
          <a:p>
            <a:endParaRPr lang="ko-KR" altLang="en-US" sz="105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6" y="980728"/>
            <a:ext cx="4248397" cy="237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221300" y="1696248"/>
            <a:ext cx="2859898" cy="108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6" y="3390419"/>
            <a:ext cx="4146649" cy="290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26" y="972979"/>
            <a:ext cx="4185753" cy="241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06" y="3487548"/>
            <a:ext cx="5146005" cy="270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463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4570960" cy="4896544"/>
            <a:chOff x="899592" y="1556792"/>
            <a:chExt cx="3168352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7" y="1574603"/>
              <a:ext cx="2880321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9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</a:t>
              </a:r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수익률 관리 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태그당 매출을 보여주는 페이지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1121535" y="1930731"/>
            <a:ext cx="1590571" cy="1011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4" y="1819283"/>
            <a:ext cx="4489462" cy="24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770506" y="1216607"/>
            <a:ext cx="4570960" cy="4896544"/>
            <a:chOff x="899592" y="1556792"/>
            <a:chExt cx="3168352" cy="4392488"/>
          </a:xfrm>
        </p:grpSpPr>
        <p:sp>
          <p:nvSpPr>
            <p:cNvPr id="28" name="직사각형 2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43607" y="1574603"/>
              <a:ext cx="2880321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9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</a:t>
              </a:r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수익률 관리 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9" name="이등변 삼각형 38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115616" y="2276872"/>
              <a:ext cx="2727339" cy="2016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스샷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4" y="1839138"/>
            <a:ext cx="4489462" cy="24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6624662" y="1179746"/>
            <a:ext cx="4570960" cy="4896544"/>
            <a:chOff x="899592" y="1556792"/>
            <a:chExt cx="3168352" cy="4392488"/>
          </a:xfrm>
        </p:grpSpPr>
        <p:sp>
          <p:nvSpPr>
            <p:cNvPr id="45" name="직사각형 44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3607" y="1574603"/>
              <a:ext cx="2955424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10.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홈페이지 운영 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공지사항 조회 및 등록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9" name="이등변 삼각형 48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01" y="2274811"/>
            <a:ext cx="4242546" cy="9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90" y="3285096"/>
            <a:ext cx="2029152" cy="123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596" y="3285096"/>
            <a:ext cx="1641588" cy="123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951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4570960" cy="4896544"/>
            <a:chOff x="899592" y="1556792"/>
            <a:chExt cx="3168352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7" y="1574603"/>
              <a:ext cx="2955424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10.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홈페이지 운영 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태그 비활성화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16" y="4089897"/>
            <a:ext cx="4255140" cy="52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2" y="2067227"/>
            <a:ext cx="4030634" cy="50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46" y="2797209"/>
            <a:ext cx="4065430" cy="8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6608270" y="1196515"/>
            <a:ext cx="4570960" cy="4896544"/>
            <a:chOff x="899592" y="1556792"/>
            <a:chExt cx="3168352" cy="4392488"/>
          </a:xfrm>
        </p:grpSpPr>
        <p:sp>
          <p:nvSpPr>
            <p:cNvPr id="34" name="직사각형 33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3607" y="1574603"/>
              <a:ext cx="2955424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10. </a:t>
              </a:r>
              <a:r>
                <a:rPr lang="ko-KR" altLang="en-US" b="1" dirty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관리자 홈페이지 운영 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34643" y="5210036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이벤트와 공지사항 동시등록</a:t>
              </a:r>
              <a:endPara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0800000">
              <a:off x="2344466" y="4941168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51" y="2139021"/>
            <a:ext cx="4217146" cy="222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19" y="1662541"/>
            <a:ext cx="1705178" cy="6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00" y="3265594"/>
            <a:ext cx="1541714" cy="87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47" y="2391979"/>
            <a:ext cx="1632312" cy="77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870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8" y="1060412"/>
            <a:ext cx="21526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8" y="1060412"/>
            <a:ext cx="20478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54" y="1060412"/>
            <a:ext cx="20574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88" y="1060411"/>
            <a:ext cx="20574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439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1225015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Oracle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795" y="1065844"/>
            <a:ext cx="319266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Basic Query, Sub-Query,</a:t>
            </a:r>
            <a:r>
              <a:rPr lang="en-US" altLang="ko-KR" dirty="0"/>
              <a:t> </a:t>
            </a:r>
            <a:r>
              <a:rPr lang="en-US" altLang="ko-KR" dirty="0" smtClean="0"/>
              <a:t>Join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50657" y="1095267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Mapper- tag.xml</a:t>
            </a:r>
            <a:endParaRPr lang="ko-KR" altLang="en-US" dirty="0"/>
          </a:p>
        </p:txBody>
      </p:sp>
      <p:pic>
        <p:nvPicPr>
          <p:cNvPr id="6147" name="Picture 3" descr="C:\Users\KOSTA\Downloads\캡쳐_연수\sql-다양한 쿼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2" y="2013264"/>
            <a:ext cx="5945187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90506" y="5496789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수익률 관리 페이지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태그당 매출</a:t>
            </a:r>
            <a:endParaRPr lang="ko-KR" altLang="en-US" dirty="0"/>
          </a:p>
        </p:txBody>
      </p:sp>
      <p:pic>
        <p:nvPicPr>
          <p:cNvPr id="6148" name="Picture 4" descr="C:\Users\KOSTA\Downloads\캡쳐_연수\sql-upd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62" y="2852936"/>
            <a:ext cx="50577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00726" y="5647691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</a:t>
            </a:r>
            <a:r>
              <a:rPr lang="ko-KR" altLang="en-US" dirty="0"/>
              <a:t>지</a:t>
            </a:r>
            <a:r>
              <a:rPr lang="ko-KR" altLang="en-US" dirty="0" smtClean="0"/>
              <a:t> 운영 페이지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태그 비활성화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449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1225015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Oracle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795" y="1065844"/>
            <a:ext cx="67999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014" y="1628800"/>
            <a:ext cx="289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Mapper- notice.xml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97242" y="5517232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공지사항 조회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7" y="2679641"/>
            <a:ext cx="33432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C:\Users\KOSTA\Downloads\캡쳐_연수\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14" y="2307025"/>
            <a:ext cx="7783512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610892" y="164956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oracle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9934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1225015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Oracle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795" y="1065844"/>
            <a:ext cx="13572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96220" y="1078176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Mapper- tag.xml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4142" y="5493772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이벤트 테이블에 등록하면서 동시에 공지사항테이블 등록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64" y="2074395"/>
            <a:ext cx="79819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246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기능분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석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3615606" y="280831"/>
            <a:ext cx="1972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상황별</a:t>
            </a:r>
            <a:r>
              <a:rPr lang="ko-KR" altLang="en-US" dirty="0" smtClean="0"/>
              <a:t> 영화 추천</a:t>
            </a:r>
            <a:endParaRPr lang="en-US" altLang="ko-KR" dirty="0" smtClean="0"/>
          </a:p>
          <a:p>
            <a:r>
              <a:rPr lang="en-US" altLang="ko-KR" dirty="0" err="1" smtClean="0"/>
              <a:t>Mylist</a:t>
            </a:r>
            <a:endParaRPr lang="en-US" altLang="ko-KR" dirty="0" smtClean="0"/>
          </a:p>
          <a:p>
            <a:r>
              <a:rPr lang="ko-KR" altLang="en-US" dirty="0" smtClean="0"/>
              <a:t>금</a:t>
            </a:r>
            <a:r>
              <a:rPr lang="en-US" altLang="ko-KR" dirty="0" smtClean="0"/>
              <a:t>,</a:t>
            </a:r>
            <a:r>
              <a:rPr lang="ko-KR" altLang="en-US" dirty="0" smtClean="0"/>
              <a:t>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40316" y="1052736"/>
            <a:ext cx="11760582" cy="5256584"/>
            <a:chOff x="899592" y="1529393"/>
            <a:chExt cx="7488832" cy="4419887"/>
          </a:xfrm>
        </p:grpSpPr>
        <p:sp>
          <p:nvSpPr>
            <p:cNvPr id="27" name="직사각형 26"/>
            <p:cNvSpPr/>
            <p:nvPr/>
          </p:nvSpPr>
          <p:spPr>
            <a:xfrm>
              <a:off x="899592" y="1909382"/>
              <a:ext cx="748883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2" y="1529393"/>
              <a:ext cx="227120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0976" y="1582126"/>
              <a:ext cx="2004420" cy="3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en-US" altLang="ko-KR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영화 추천 알고리즘</a:t>
              </a:r>
              <a:endParaRPr lang="en-US" altLang="ko-KR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31011" y="1785205"/>
            <a:ext cx="122413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회원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84350" y="1767869"/>
            <a:ext cx="122413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찜 영화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36230" y="1785205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시청한 영화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96517" y="1767869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조회한 영화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74386" y="1785205"/>
            <a:ext cx="158417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마이리스트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24" idx="1"/>
          </p:cNvCxnSpPr>
          <p:nvPr/>
        </p:nvCxnSpPr>
        <p:spPr>
          <a:xfrm>
            <a:off x="1955147" y="2067980"/>
            <a:ext cx="7810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27049" y="3212976"/>
            <a:ext cx="122413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영</a:t>
            </a:r>
            <a:r>
              <a:rPr lang="ko-KR" altLang="en-US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화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388452" y="3212976"/>
            <a:ext cx="1944215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배우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32268" y="3212976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장르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57887" y="3212976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감독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70892" y="3212976"/>
            <a:ext cx="158417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대중성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39" name="직선 화살표 연결선 38"/>
          <p:cNvCxnSpPr>
            <a:stCxn id="30" idx="3"/>
            <a:endCxn id="32" idx="1"/>
          </p:cNvCxnSpPr>
          <p:nvPr/>
        </p:nvCxnSpPr>
        <p:spPr>
          <a:xfrm>
            <a:off x="1951185" y="3495751"/>
            <a:ext cx="7810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27049" y="3906989"/>
            <a:ext cx="122413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예</a:t>
            </a:r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dirty="0" err="1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명량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88454" y="3906989"/>
            <a:ext cx="93011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최민식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32268" y="3906989"/>
            <a:ext cx="64208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사극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557887" y="3906989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김한민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70892" y="3906989"/>
            <a:ext cx="158417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높다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40" idx="3"/>
            <a:endCxn id="42" idx="1"/>
          </p:cNvCxnSpPr>
          <p:nvPr/>
        </p:nvCxnSpPr>
        <p:spPr>
          <a:xfrm>
            <a:off x="1951185" y="4189764"/>
            <a:ext cx="7810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474533" y="3906989"/>
            <a:ext cx="64208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액션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42532" y="3906989"/>
            <a:ext cx="93011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류승룡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27049" y="2467963"/>
            <a:ext cx="122413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예</a:t>
            </a:r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580387" y="2450627"/>
            <a:ext cx="1228099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괴물</a:t>
            </a:r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(0.5)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32268" y="2467963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명량</a:t>
            </a:r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(1)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125563" y="2450627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광해</a:t>
            </a:r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(0.3)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88245" y="2467963"/>
            <a:ext cx="158417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관상</a:t>
            </a:r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(0.7)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3" name="직선 화살표 연결선 52"/>
          <p:cNvCxnSpPr>
            <a:stCxn id="48" idx="3"/>
            <a:endCxn id="50" idx="1"/>
          </p:cNvCxnSpPr>
          <p:nvPr/>
        </p:nvCxnSpPr>
        <p:spPr>
          <a:xfrm>
            <a:off x="1951185" y="2750738"/>
            <a:ext cx="7810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62982" y="5085184"/>
            <a:ext cx="122413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평균과 차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24387" y="5085184"/>
            <a:ext cx="93011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+0.5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68201" y="5085184"/>
            <a:ext cx="64208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+0.3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93820" y="5085184"/>
            <a:ext cx="1409882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+0.3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306825" y="5085184"/>
            <a:ext cx="1584176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0.1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9" name="직선 화살표 연결선 58"/>
          <p:cNvCxnSpPr>
            <a:stCxn id="54" idx="3"/>
            <a:endCxn id="56" idx="1"/>
          </p:cNvCxnSpPr>
          <p:nvPr/>
        </p:nvCxnSpPr>
        <p:spPr>
          <a:xfrm>
            <a:off x="1987118" y="5367959"/>
            <a:ext cx="7810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510466" y="5085184"/>
            <a:ext cx="64208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-0.1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478465" y="5085184"/>
            <a:ext cx="93011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+0.1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350" y="4612486"/>
            <a:ext cx="838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같은 카테고리 안에서 비중을 계산하며 전체 평균을 구하고 회원과 차를 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26379" y="5805264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r>
              <a:rPr lang="ko-KR" altLang="en-US" dirty="0" smtClean="0"/>
              <a:t>는 평균보다 선호</a:t>
            </a:r>
            <a:r>
              <a:rPr lang="en-US" altLang="ko-KR" dirty="0" smtClean="0"/>
              <a:t>, -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비선호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00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2138662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Spring MVC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2533" y="1065844"/>
            <a:ext cx="136761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 Upload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79" y="1556792"/>
            <a:ext cx="9334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79" y="5396223"/>
            <a:ext cx="9372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20151" y="1065844"/>
            <a:ext cx="24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event_ma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20151" y="580875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이벤트 이미지 업로드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9" y="1833017"/>
            <a:ext cx="9340370" cy="356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5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2138662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Spring MVC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2533" y="1065844"/>
            <a:ext cx="50084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Poi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300118"/>
            <a:ext cx="4034036" cy="441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29829" y="6021288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태그 조회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93738" y="911956"/>
            <a:ext cx="267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dao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LoadPoiDao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30103" y="5710578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CSV</a:t>
            </a:r>
            <a:r>
              <a:rPr lang="ko-KR" altLang="en-US" dirty="0" smtClean="0"/>
              <a:t>파일 읽기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08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2138662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Spring MVC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2533" y="1065844"/>
            <a:ext cx="128054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Restful </a:t>
            </a:r>
            <a:r>
              <a:rPr lang="en-US" altLang="ko-KR" dirty="0" err="1" smtClean="0"/>
              <a:t>api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33076" y="1065844"/>
            <a:ext cx="396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controller-</a:t>
            </a:r>
            <a:r>
              <a:rPr lang="en-US" altLang="ko-KR" dirty="0" err="1" smtClean="0"/>
              <a:t>EventRestController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4142" y="5493772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이벤트 테이블에 등록하면서 동시에 공지사항테이블 등록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65" y="1700808"/>
            <a:ext cx="5474194" cy="366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533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2138662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Spring MVC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2533" y="1065844"/>
            <a:ext cx="64306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AOP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44342" y="5863104"/>
            <a:ext cx="397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watchlog</a:t>
            </a:r>
            <a:r>
              <a:rPr lang="en-US" altLang="ko-KR" dirty="0" smtClean="0"/>
              <a:t>-</a:t>
            </a:r>
            <a:r>
              <a:rPr lang="ko-KR" altLang="en-US" dirty="0" smtClean="0"/>
              <a:t>로그를 남기기 위한 </a:t>
            </a:r>
            <a:r>
              <a:rPr lang="en-US" altLang="ko-KR" dirty="0" smtClean="0"/>
              <a:t>advice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95594" y="1065844"/>
            <a:ext cx="19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controller-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108" y="1556792"/>
            <a:ext cx="444856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810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1452642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MyBatis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6513" y="1065844"/>
            <a:ext cx="136229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Map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56310" y="5589240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이벤트 대상 선택을 위한 조회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95594" y="1065844"/>
            <a:ext cx="273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mapper-event.xml</a:t>
            </a:r>
            <a:endParaRPr lang="ko-KR" altLang="en-US" dirty="0"/>
          </a:p>
        </p:txBody>
      </p:sp>
      <p:pic>
        <p:nvPicPr>
          <p:cNvPr id="10242" name="Picture 2" descr="C:\Users\KOSTA\Downloads\캡쳐_연수\sql-resultma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2" y="1706732"/>
            <a:ext cx="4898472" cy="36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KOSTA\Downloads\캡쳐_연수\sql-resultma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70" y="2636912"/>
            <a:ext cx="4415432" cy="19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9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1452642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MyBatis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6513" y="1065844"/>
            <a:ext cx="180729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Dynamic Query</a:t>
            </a:r>
            <a:endParaRPr lang="ko-KR" altLang="en-US" dirty="0"/>
          </a:p>
        </p:txBody>
      </p:sp>
      <p:pic>
        <p:nvPicPr>
          <p:cNvPr id="11266" name="Picture 2" descr="C:\Users\KOSTA\Downloads\캡쳐_연수\sql-dynam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58" y="1988840"/>
            <a:ext cx="6014044" cy="338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56310" y="5589240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이벤트 대상 선택을 위한 조회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48522" y="1065844"/>
            <a:ext cx="273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mapper-event.xml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156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51007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JS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0865" y="1054918"/>
            <a:ext cx="62068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246" y="1424250"/>
            <a:ext cx="4610100" cy="438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20206" y="5969271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홈페이지 운영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비활성화할 태그 선택을 위한 조회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51548" y="1065844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jsp-tag_ma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522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3871" y="911956"/>
            <a:ext cx="51007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JS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0865" y="1054918"/>
            <a:ext cx="74732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26" y="2132856"/>
            <a:ext cx="851605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51210" y="5589240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수익률 관리 페이지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태그별</a:t>
            </a:r>
            <a:r>
              <a:rPr lang="ko-KR" altLang="en-US" dirty="0" smtClean="0"/>
              <a:t> 수익 조회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85888" y="1058703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jsp-tag_profit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632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7" y="1574603"/>
              <a:ext cx="2955424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추천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b="1" dirty="0" err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알고리즘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b="1" dirty="0" err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자료</a:t>
              </a:r>
              <a:r>
                <a:rPr lang="en-US" altLang="ko-KR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b="1" dirty="0" err="1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업데이트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923928" y="543675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030118" y="2322841"/>
              <a:ext cx="2808312" cy="2843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주기적으로 자료를 업데이트하는 추천 알고리즘의 앞부분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 algn="ctr">
                <a:buAutoNum type="arabicPeriod"/>
              </a:pP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유저별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태그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가중치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(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자신의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리스트에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있는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영화의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태그들별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가중치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)를 </a:t>
              </a:r>
              <a:r>
                <a:rPr lang="en-US" altLang="ko-KR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구한다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 algn="ctr">
                <a:buAutoNum type="arabicPeriod"/>
              </a:pPr>
              <a:r>
                <a:rPr lang="ko-KR" altLang="en-US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모든 유저의 가중치를 </a:t>
              </a:r>
              <a:r>
                <a:rPr lang="ko-KR" altLang="en-US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더한뒤</a:t>
              </a:r>
              <a:r>
                <a:rPr lang="ko-KR" altLang="en-US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평균을 저장한다</a:t>
              </a:r>
              <a:r>
                <a:rPr lang="en-US" altLang="ko-KR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342900" indent="-342900" algn="ctr">
                <a:buAutoNum type="arabicPeriod"/>
              </a:pPr>
              <a:r>
                <a:rPr lang="ko-KR" altLang="en-US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해당 평균과 유저 </a:t>
              </a:r>
              <a:r>
                <a:rPr lang="ko-KR" altLang="en-US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한명의</a:t>
              </a:r>
              <a:r>
                <a:rPr lang="ko-KR" altLang="en-US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2000" dirty="0" err="1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가중치값의</a:t>
              </a:r>
              <a:r>
                <a:rPr lang="ko-KR" altLang="en-US" sz="20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 차를 계산하여 엑셀파일로 저장한다</a:t>
              </a:r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502516" y="5470609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6790" y="1904508"/>
            <a:ext cx="313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Join,Sub-query,View,Procudre,function,transaction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01690" y="3071862"/>
            <a:ext cx="313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ResultMap,DynamicQuery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76790" y="4193037"/>
            <a:ext cx="313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추천 자료 업데이트 알고리즘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100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92386" y="298748"/>
            <a:ext cx="366313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태그 가중치 업데이트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자바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 descr="C:\Users\KOSTA\Desktop\알고리즘업데이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" y="1916832"/>
            <a:ext cx="1115932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433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기능분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석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3615606" y="280831"/>
            <a:ext cx="1972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상황별</a:t>
            </a:r>
            <a:r>
              <a:rPr lang="ko-KR" altLang="en-US" dirty="0" smtClean="0"/>
              <a:t> 영화 추천</a:t>
            </a:r>
            <a:endParaRPr lang="en-US" altLang="ko-KR" dirty="0" smtClean="0"/>
          </a:p>
          <a:p>
            <a:r>
              <a:rPr lang="en-US" altLang="ko-KR" dirty="0" err="1" smtClean="0"/>
              <a:t>Mylist</a:t>
            </a:r>
            <a:endParaRPr lang="en-US" altLang="ko-KR" dirty="0" smtClean="0"/>
          </a:p>
          <a:p>
            <a:r>
              <a:rPr lang="ko-KR" altLang="en-US" dirty="0" smtClean="0"/>
              <a:t>금</a:t>
            </a:r>
            <a:r>
              <a:rPr lang="en-US" altLang="ko-KR" dirty="0" smtClean="0"/>
              <a:t>,</a:t>
            </a:r>
            <a:r>
              <a:rPr lang="ko-KR" altLang="en-US" dirty="0" smtClean="0"/>
              <a:t>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40316" y="1052736"/>
            <a:ext cx="11760582" cy="5256584"/>
            <a:chOff x="899592" y="1529393"/>
            <a:chExt cx="7488832" cy="4419887"/>
          </a:xfrm>
        </p:grpSpPr>
        <p:sp>
          <p:nvSpPr>
            <p:cNvPr id="27" name="직사각형 26"/>
            <p:cNvSpPr/>
            <p:nvPr/>
          </p:nvSpPr>
          <p:spPr>
            <a:xfrm>
              <a:off x="899592" y="1909382"/>
              <a:ext cx="748883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2" y="1529393"/>
              <a:ext cx="227120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0976" y="1582126"/>
              <a:ext cx="2004420" cy="3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en-US" altLang="ko-KR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영화 추천 알고리즘</a:t>
              </a:r>
              <a:endParaRPr lang="en-US" altLang="ko-KR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20006" y="1783330"/>
            <a:ext cx="91967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회원의 영화를 다양한 경로로 가져온다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시청한 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조회한 영화 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중요도에 따라 영화에 가중치를 부여한다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영화에는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성향이 같은 것끼리 연산해 성향을 분석한다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모든 회원의 성향분석의 평균을 구해서 해당회원과 비교한다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689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92386" y="298748"/>
            <a:ext cx="366313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태그 가중치 업데이트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쿼리</a:t>
            </a:r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 descr="C:\Users\KOSTA\Desktop\마이바티스프로시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10" y="345937"/>
            <a:ext cx="6440487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OSTA\Desktop\프로시저함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10" y="1412776"/>
            <a:ext cx="7954963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55197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92386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테이블 </a:t>
            </a:r>
            <a:r>
              <a:rPr lang="ko-KR" altLang="en-US" sz="28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리턴하는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함수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2" name="Picture 2" descr="C:\Users\KOSTA\Desktop\함수리턴테이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0" y="1052736"/>
            <a:ext cx="9437093" cy="49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KOSTA\Desktop\함수리턴테이블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06" y="-30758"/>
            <a:ext cx="4495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96226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개별 담당 모듈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70506" y="1196752"/>
            <a:ext cx="10700202" cy="4896544"/>
            <a:chOff x="899592" y="1556792"/>
            <a:chExt cx="7416824" cy="4392488"/>
          </a:xfrm>
        </p:grpSpPr>
        <p:sp>
          <p:nvSpPr>
            <p:cNvPr id="8" name="직사각형 7"/>
            <p:cNvSpPr/>
            <p:nvPr/>
          </p:nvSpPr>
          <p:spPr>
            <a:xfrm>
              <a:off x="899592" y="1909382"/>
              <a:ext cx="316835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99592" y="1556792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7" y="1574603"/>
              <a:ext cx="2955424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민원 등록 페이지</a:t>
              </a:r>
              <a:endParaRPr lang="en-US" altLang="ko-KR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23928" y="2357347"/>
              <a:ext cx="1368152" cy="0"/>
            </a:xfrm>
            <a:prstGeom prst="line">
              <a:avLst/>
            </a:prstGeom>
            <a:ln w="3175">
              <a:solidFill>
                <a:srgbClr val="715A3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5148064" y="1556792"/>
              <a:ext cx="3168352" cy="439248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30118" y="2322841"/>
              <a:ext cx="2808312" cy="27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66084"/>
              <a:ext cx="316835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2277" y="1574603"/>
              <a:ext cx="2679926" cy="33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rgbClr val="7AB53D">
                        <a:alpha val="30000"/>
                      </a:srgbClr>
                    </a:solidFill>
                  </a:ln>
                  <a:solidFill>
                    <a:srgbClr val="FFC000"/>
                  </a:solidFill>
                  <a:latin typeface="나눔바른고딕" pitchFamily="50" charset="-127"/>
                  <a:ea typeface="나눔바른고딕" pitchFamily="50" charset="-127"/>
                </a:rPr>
                <a:t>사용한 기능</a:t>
              </a:r>
              <a:endPara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9" name="이등변 삼각형 28"/>
          <p:cNvSpPr/>
          <p:nvPr/>
        </p:nvSpPr>
        <p:spPr>
          <a:xfrm rot="5400000">
            <a:off x="7502516" y="2037822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7502516" y="3182086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7502516" y="4326348"/>
            <a:ext cx="230840" cy="102710"/>
          </a:xfrm>
          <a:prstGeom prst="triangle">
            <a:avLst/>
          </a:prstGeom>
          <a:solidFill>
            <a:srgbClr val="201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6790" y="1904508"/>
            <a:ext cx="313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Join,Sub-query,Transaction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01690" y="3071862"/>
            <a:ext cx="313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BootStrap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76790" y="4193037"/>
            <a:ext cx="313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Jstl</a:t>
            </a:r>
            <a:r>
              <a:rPr lang="en-US" altLang="ko-KR" dirty="0" smtClean="0"/>
              <a:t> : core</a:t>
            </a:r>
            <a:endParaRPr lang="ko-KR" altLang="en-US" dirty="0"/>
          </a:p>
        </p:txBody>
      </p:sp>
      <p:pic>
        <p:nvPicPr>
          <p:cNvPr id="6146" name="Picture 2" descr="C:\Users\KOSTA\Desktop\민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6" y="1849947"/>
            <a:ext cx="4797706" cy="24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1299" y="4516202"/>
            <a:ext cx="4120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권한을 </a:t>
            </a:r>
            <a:r>
              <a:rPr lang="ko-KR" altLang="en-US" dirty="0" err="1" smtClean="0"/>
              <a:t>체크한뒤</a:t>
            </a:r>
            <a:r>
              <a:rPr lang="ko-KR" altLang="en-US" dirty="0" smtClean="0"/>
              <a:t> 민원을 등록한다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민원 </a:t>
            </a:r>
            <a:r>
              <a:rPr lang="ko-KR" altLang="en-US" dirty="0" err="1" smtClean="0"/>
              <a:t>등록전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회원검색을반드시하여야한다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764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한쪽 모서리가 둥근 사각형 33"/>
          <p:cNvSpPr/>
          <p:nvPr/>
        </p:nvSpPr>
        <p:spPr>
          <a:xfrm>
            <a:off x="5993803" y="2848476"/>
            <a:ext cx="3800677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85629" y="2898679"/>
            <a:ext cx="3663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시</a:t>
            </a:r>
            <a:r>
              <a:rPr lang="ko-KR" altLang="en-US" sz="28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연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>
            <a:off x="1" y="2852936"/>
            <a:ext cx="12241213" cy="576064"/>
          </a:xfrm>
          <a:prstGeom prst="bentConnector3">
            <a:avLst>
              <a:gd name="adj1" fmla="val 48989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" name="직사각형 5"/>
          <p:cNvSpPr/>
          <p:nvPr/>
        </p:nvSpPr>
        <p:spPr>
          <a:xfrm>
            <a:off x="2939466" y="2938007"/>
            <a:ext cx="3014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06.</a:t>
            </a:r>
            <a:endParaRPr lang="ko-KR" altLang="en-US" sz="28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60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3447" y="3068960"/>
            <a:ext cx="4461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Thank 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7397" y="3884942"/>
            <a:ext cx="3687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들어주셔서 감사합니다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  <a:sym typeface="Wingdings" pitchFamily="2" charset="2"/>
              </a:rPr>
              <a:t>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>
            <a:off x="1" y="3077665"/>
            <a:ext cx="12241213" cy="683009"/>
          </a:xfrm>
          <a:prstGeom prst="bentConnector3">
            <a:avLst>
              <a:gd name="adj1" fmla="val 52838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904125" y="256414"/>
            <a:ext cx="433792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1" y="260648"/>
            <a:ext cx="12241213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221299" y="298748"/>
            <a:ext cx="36631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기능분</a:t>
            </a:r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석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1003" y="313492"/>
            <a:ext cx="107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" y="6453336"/>
            <a:ext cx="12241213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3615606" y="280831"/>
            <a:ext cx="1972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상황별</a:t>
            </a:r>
            <a:r>
              <a:rPr lang="ko-KR" altLang="en-US" dirty="0" smtClean="0"/>
              <a:t> 영화 추천</a:t>
            </a:r>
            <a:endParaRPr lang="en-US" altLang="ko-KR" dirty="0" smtClean="0"/>
          </a:p>
          <a:p>
            <a:r>
              <a:rPr lang="en-US" altLang="ko-KR" dirty="0" err="1" smtClean="0"/>
              <a:t>Mylist</a:t>
            </a:r>
            <a:endParaRPr lang="en-US" altLang="ko-KR" dirty="0" smtClean="0"/>
          </a:p>
          <a:p>
            <a:r>
              <a:rPr lang="ko-KR" altLang="en-US" dirty="0" smtClean="0"/>
              <a:t>금</a:t>
            </a:r>
            <a:r>
              <a:rPr lang="en-US" altLang="ko-KR" dirty="0" smtClean="0"/>
              <a:t>,</a:t>
            </a:r>
            <a:r>
              <a:rPr lang="ko-KR" altLang="en-US" dirty="0" smtClean="0"/>
              <a:t>은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40316" y="1052736"/>
            <a:ext cx="11760582" cy="5256584"/>
            <a:chOff x="899592" y="1529393"/>
            <a:chExt cx="7488832" cy="4419887"/>
          </a:xfrm>
        </p:grpSpPr>
        <p:sp>
          <p:nvSpPr>
            <p:cNvPr id="27" name="직사각형 26"/>
            <p:cNvSpPr/>
            <p:nvPr/>
          </p:nvSpPr>
          <p:spPr>
            <a:xfrm>
              <a:off x="899592" y="1909382"/>
              <a:ext cx="7488832" cy="4039898"/>
            </a:xfrm>
            <a:prstGeom prst="rect">
              <a:avLst/>
            </a:prstGeom>
            <a:noFill/>
            <a:ln w="635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99592" y="1529393"/>
              <a:ext cx="2271202" cy="377851"/>
            </a:xfrm>
            <a:prstGeom prst="rect">
              <a:avLst/>
            </a:prstGeom>
            <a:solidFill>
              <a:srgbClr val="201A02"/>
            </a:solidFill>
            <a:ln w="3175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0976" y="1582126"/>
              <a:ext cx="2004420" cy="3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en-US" altLang="ko-KR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b="1" dirty="0" smtClean="0">
                  <a:ln>
                    <a:solidFill>
                      <a:srgbClr val="92D050">
                        <a:alpha val="30000"/>
                      </a:srgbClr>
                    </a:solidFill>
                  </a:ln>
                  <a:solidFill>
                    <a:srgbClr val="92D050"/>
                  </a:solidFill>
                  <a:latin typeface="나눔바른고딕" pitchFamily="50" charset="-127"/>
                  <a:ea typeface="나눔바른고딕" pitchFamily="50" charset="-127"/>
                </a:rPr>
                <a:t>영화 추천 알고리즘</a:t>
              </a:r>
              <a:endParaRPr lang="en-US" altLang="ko-KR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50653" y="173216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비슷한 성향의 회원을 군집화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67912" y="2135793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거리알고리즘으로 회원을 선택</a:t>
            </a:r>
            <a:endParaRPr lang="en-US" altLang="ko-KR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850653" y="2505125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회원이 높은 </a:t>
            </a:r>
            <a:r>
              <a:rPr lang="ko-KR" altLang="en-US" dirty="0" err="1" smtClean="0"/>
              <a:t>별점을</a:t>
            </a:r>
            <a:r>
              <a:rPr lang="ko-KR" altLang="en-US" dirty="0" smtClean="0"/>
              <a:t> 준 영화를 출력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53" y="3140968"/>
            <a:ext cx="4027624" cy="286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56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1919</Words>
  <Application>Microsoft Office PowerPoint</Application>
  <PresentationFormat>사용자 지정</PresentationFormat>
  <Paragraphs>628</Paragraphs>
  <Slides>84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84</vt:i4>
      </vt:variant>
    </vt:vector>
  </HeadingPairs>
  <TitlesOfParts>
    <vt:vector size="94" baseType="lpstr">
      <vt:lpstr>굴림</vt:lpstr>
      <vt:lpstr>Arial</vt:lpstr>
      <vt:lpstr>나눔바른고딕</vt:lpstr>
      <vt:lpstr>HY강B</vt:lpstr>
      <vt:lpstr>맑은 고딕</vt:lpstr>
      <vt:lpstr>휴먼모음T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안가영</dc:creator>
  <cp:lastModifiedBy>KOSTA</cp:lastModifiedBy>
  <cp:revision>109</cp:revision>
  <dcterms:created xsi:type="dcterms:W3CDTF">2014-09-17T01:03:06Z</dcterms:created>
  <dcterms:modified xsi:type="dcterms:W3CDTF">2019-04-02T05:56:48Z</dcterms:modified>
</cp:coreProperties>
</file>